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1"/>
  </p:sldMasterIdLst>
  <p:notesMasterIdLst>
    <p:notesMasterId r:id="rId24"/>
  </p:notesMasterIdLst>
  <p:sldIdLst>
    <p:sldId id="256" r:id="rId2"/>
    <p:sldId id="348" r:id="rId3"/>
    <p:sldId id="363" r:id="rId4"/>
    <p:sldId id="349" r:id="rId5"/>
    <p:sldId id="371" r:id="rId6"/>
    <p:sldId id="362" r:id="rId7"/>
    <p:sldId id="372" r:id="rId8"/>
    <p:sldId id="373" r:id="rId9"/>
    <p:sldId id="364" r:id="rId10"/>
    <p:sldId id="379" r:id="rId11"/>
    <p:sldId id="365" r:id="rId12"/>
    <p:sldId id="366" r:id="rId13"/>
    <p:sldId id="369" r:id="rId14"/>
    <p:sldId id="367" r:id="rId15"/>
    <p:sldId id="370" r:id="rId16"/>
    <p:sldId id="368" r:id="rId17"/>
    <p:sldId id="374" r:id="rId18"/>
    <p:sldId id="375" r:id="rId19"/>
    <p:sldId id="376" r:id="rId20"/>
    <p:sldId id="377" r:id="rId21"/>
    <p:sldId id="378" r:id="rId22"/>
    <p:sldId id="343" r:id="rId23"/>
  </p:sldIdLst>
  <p:sldSz cx="9144000" cy="6858000" type="screen4x3"/>
  <p:notesSz cx="6797675" cy="9928225"/>
  <p:embeddedFontLst>
    <p:embeddedFont>
      <p:font typeface="Meiryo UI" panose="020B0604030504040204" pitchFamily="34" charset="-128"/>
      <p:regular r:id="rId25"/>
      <p:bold r:id="rId26"/>
      <p:italic r:id="rId27"/>
      <p:boldItalic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Cambria Math" panose="02040503050406030204" pitchFamily="18" charset="0"/>
      <p:regular r:id="rId33"/>
    </p:embeddedFont>
    <p:embeddedFont>
      <p:font typeface="Google Sans" panose="02020500000000000000" charset="0"/>
      <p:bold r:id="rId34"/>
    </p:embeddedFont>
    <p:embeddedFont>
      <p:font typeface="Open Sans" panose="020B0606030504020204" pitchFamily="34" charset="0"/>
      <p:regular r:id="rId35"/>
      <p:bold r:id="rId36"/>
      <p:italic r:id="rId37"/>
      <p:boldItalic r:id="rId38"/>
    </p:embeddedFont>
    <p:embeddedFont>
      <p:font typeface="微軟正黑體" panose="020B0604030504040204" pitchFamily="34" charset="-120"/>
      <p:regular r:id="rId39"/>
      <p:bold r:id="rId40"/>
    </p:embeddedFont>
  </p:embeddedFontLst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0066"/>
    <a:srgbClr val="F3F2F2"/>
    <a:srgbClr val="F8CBAC"/>
    <a:srgbClr val="F8A764"/>
    <a:srgbClr val="5B9BD5"/>
    <a:srgbClr val="0390D7"/>
    <a:srgbClr val="94DDFE"/>
    <a:srgbClr val="00A0D9"/>
    <a:srgbClr val="F197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953E844-A610-4250-8049-7390D80922C7}">
  <a:tblStyle styleId="{8953E844-A610-4250-8049-7390D80922C7}" styleName="Table_0">
    <a:wholeTbl>
      <a:tcTxStyle b="off" i="off">
        <a:font>
          <a:latin typeface="Meiryo UI"/>
          <a:ea typeface="Meiryo UI"/>
          <a:cs typeface="Meiryo U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F1F5"/>
          </a:solidFill>
        </a:fill>
      </a:tcStyle>
    </a:wholeTbl>
    <a:band1H>
      <a:tcTxStyle/>
      <a:tcStyle>
        <a:tcBdr/>
        <a:fill>
          <a:solidFill>
            <a:srgbClr val="CEE2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EE2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Meiryo UI"/>
          <a:ea typeface="Meiryo UI"/>
          <a:cs typeface="Meiryo UI"/>
        </a:font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 i="off">
        <a:font>
          <a:latin typeface="Meiryo UI"/>
          <a:ea typeface="Meiryo UI"/>
          <a:cs typeface="Meiryo UI"/>
        </a:font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 i="off">
        <a:font>
          <a:latin typeface="Meiryo UI"/>
          <a:ea typeface="Meiryo UI"/>
          <a:cs typeface="Meiryo U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5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Meiryo UI"/>
          <a:ea typeface="Meiryo UI"/>
          <a:cs typeface="Meiryo U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5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916B014-BC68-4212-B44A-A49DC7769646}" styleName="Table_1">
    <a:wholeTbl>
      <a:tcTxStyle b="off" i="off">
        <a:font>
          <a:latin typeface="Meiryo UI"/>
          <a:ea typeface="Meiryo UI"/>
          <a:cs typeface="Meiryo U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Meiryo UI"/>
          <a:ea typeface="Meiryo UI"/>
          <a:cs typeface="Meiryo U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Meiryo UI"/>
          <a:ea typeface="Meiryo UI"/>
          <a:cs typeface="Meiryo U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Meiryo UI"/>
          <a:ea typeface="Meiryo UI"/>
          <a:cs typeface="Meiryo U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Meiryo UI"/>
          <a:ea typeface="Meiryo UI"/>
          <a:cs typeface="Meiryo U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淺色樣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淺色樣式 2 - 輔色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E25E649-3F16-4E02-A733-19D2CDBF48F0}" styleName="中等深淺樣式 3 - 輔色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4699" autoAdjust="0"/>
  </p:normalViewPr>
  <p:slideViewPr>
    <p:cSldViewPr snapToGrid="0">
      <p:cViewPr varScale="1">
        <p:scale>
          <a:sx n="114" d="100"/>
          <a:sy n="114" d="100"/>
        </p:scale>
        <p:origin x="172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70.png>
</file>

<file path=ppt/media/image18.png>
</file>

<file path=ppt/media/image180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Google Shape;3;n">
            <a:extLst>
              <a:ext uri="{FF2B5EF4-FFF2-40B4-BE49-F238E27FC236}">
                <a16:creationId xmlns:a16="http://schemas.microsoft.com/office/drawing/2014/main" id="{CF621E0C-0456-454C-8EFB-0B21A7D1BAAB}"/>
              </a:ext>
            </a:extLst>
          </p:cNvPr>
          <p:cNvSpPr txBox="1">
            <a:spLocks noGrp="1" noChangeArrowheads="1"/>
          </p:cNvSpPr>
          <p:nvPr>
            <p:ph type="hdr" idx="2"/>
          </p:nvPr>
        </p:nvSpPr>
        <p:spPr bwMode="auto">
          <a:xfrm>
            <a:off x="0" y="0"/>
            <a:ext cx="2946400" cy="49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45700" rIns="91425" bIns="45700" numCol="1" anchor="t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SzPts val="1400"/>
              <a:buFont typeface="Arial" panose="020B0604020202020204" pitchFamily="34" charset="0"/>
              <a:buNone/>
              <a:defRPr sz="1200"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</a:lstStyle>
          <a:p>
            <a:endParaRPr lang="zh-TW" altLang="zh-TW"/>
          </a:p>
        </p:txBody>
      </p:sp>
      <p:sp>
        <p:nvSpPr>
          <p:cNvPr id="5123" name="Google Shape;4;n">
            <a:extLst>
              <a:ext uri="{FF2B5EF4-FFF2-40B4-BE49-F238E27FC236}">
                <a16:creationId xmlns:a16="http://schemas.microsoft.com/office/drawing/2014/main" id="{1744D3CD-08DB-451A-A876-58AF039722F2}"/>
              </a:ext>
            </a:extLst>
          </p:cNvPr>
          <p:cNvSpPr txBox="1">
            <a:spLocks noGrp="1" noChangeArrowheads="1"/>
          </p:cNvSpPr>
          <p:nvPr>
            <p:ph type="dt" idx="10"/>
          </p:nvPr>
        </p:nvSpPr>
        <p:spPr bwMode="auto">
          <a:xfrm>
            <a:off x="3849688" y="0"/>
            <a:ext cx="2946400" cy="49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45700" rIns="91425" bIns="4570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ts val="1400"/>
              <a:buFont typeface="Arial" panose="020B0604020202020204" pitchFamily="34" charset="0"/>
              <a:buNone/>
              <a:defRPr sz="1200"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</a:lstStyle>
          <a:p>
            <a:endParaRPr lang="zh-TW" altLang="zh-TW"/>
          </a:p>
        </p:txBody>
      </p:sp>
      <p:sp>
        <p:nvSpPr>
          <p:cNvPr id="5124" name="Google Shape;5;n">
            <a:extLst>
              <a:ext uri="{FF2B5EF4-FFF2-40B4-BE49-F238E27FC236}">
                <a16:creationId xmlns:a16="http://schemas.microsoft.com/office/drawing/2014/main" id="{285F4B4A-CD18-431A-9597-57CCEAFA5C0F}"/>
              </a:ext>
            </a:extLst>
          </p:cNvPr>
          <p:cNvSpPr>
            <a:spLocks noGrp="1" noRot="1" noChangeAspect="1"/>
          </p:cNvSpPr>
          <p:nvPr>
            <p:ph type="sldImg" idx="3"/>
          </p:nvPr>
        </p:nvSpPr>
        <p:spPr bwMode="auto">
          <a:xfrm>
            <a:off x="1166813" y="1241425"/>
            <a:ext cx="4464050" cy="3349625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Google Shape;6;n">
            <a:extLst>
              <a:ext uri="{FF2B5EF4-FFF2-40B4-BE49-F238E27FC236}">
                <a16:creationId xmlns:a16="http://schemas.microsoft.com/office/drawing/2014/main" id="{953DC8E1-6ECC-436B-AF80-6B0A0FBA2493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78375"/>
            <a:ext cx="5438775" cy="3908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45700" rIns="91425" bIns="4570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TW" altLang="zh-TW">
              <a:sym typeface="Arial" panose="020B0604020202020204" pitchFamily="34" charset="0"/>
            </a:endParaRPr>
          </a:p>
        </p:txBody>
      </p:sp>
      <p:sp>
        <p:nvSpPr>
          <p:cNvPr id="5126" name="Google Shape;7;n">
            <a:extLst>
              <a:ext uri="{FF2B5EF4-FFF2-40B4-BE49-F238E27FC236}">
                <a16:creationId xmlns:a16="http://schemas.microsoft.com/office/drawing/2014/main" id="{A7E9B63F-3199-4AF8-8D49-BA47EE319EF5}"/>
              </a:ext>
            </a:extLst>
          </p:cNvPr>
          <p:cNvSpPr txBox="1">
            <a:spLocks noGrp="1" noChangeArrowheads="1"/>
          </p:cNvSpPr>
          <p:nvPr>
            <p:ph type="ftr" idx="11"/>
          </p:nvPr>
        </p:nvSpPr>
        <p:spPr bwMode="auto">
          <a:xfrm>
            <a:off x="0" y="9429750"/>
            <a:ext cx="2946400" cy="49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45700" rIns="91425" bIns="45700" numCol="1" anchor="b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SzPts val="1400"/>
              <a:buFont typeface="Arial" panose="020B0604020202020204" pitchFamily="34" charset="0"/>
              <a:buNone/>
              <a:defRPr sz="1200"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</a:lstStyle>
          <a:p>
            <a:endParaRPr lang="zh-TW" altLang="zh-TW"/>
          </a:p>
        </p:txBody>
      </p:sp>
      <p:sp>
        <p:nvSpPr>
          <p:cNvPr id="5127" name="Google Shape;8;n">
            <a:extLst>
              <a:ext uri="{FF2B5EF4-FFF2-40B4-BE49-F238E27FC236}">
                <a16:creationId xmlns:a16="http://schemas.microsoft.com/office/drawing/2014/main" id="{FA348F71-805B-4DD3-8880-A24C7F4187FF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3849688" y="9429750"/>
            <a:ext cx="2946400" cy="49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45700" rIns="91425" bIns="4570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latin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</a:lstStyle>
          <a:p>
            <a:fld id="{51D2914F-42FC-4C8B-9F84-B45CF8F5CAAF}" type="slidenum">
              <a:rPr lang="zh-TW" altLang="zh-TW"/>
              <a:pPr/>
              <a:t>‹#›</a:t>
            </a:fld>
            <a:endParaRPr lang="zh-TW" altLang="zh-TW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2286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2286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2286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2286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2286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Google Shape;186;p1:notes">
            <a:extLst>
              <a:ext uri="{FF2B5EF4-FFF2-40B4-BE49-F238E27FC236}">
                <a16:creationId xmlns:a16="http://schemas.microsoft.com/office/drawing/2014/main" id="{23CDB6D9-A84E-4F6B-AA23-12F34057421E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400"/>
            </a:pPr>
            <a:endParaRPr lang="zh-TW" altLang="zh-TW" sz="1200">
              <a:latin typeface="Calibri" panose="020F0502020204030204" pitchFamily="34" charset="0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7171" name="Google Shape;187;p1:notes">
            <a:extLst>
              <a:ext uri="{FF2B5EF4-FFF2-40B4-BE49-F238E27FC236}">
                <a16:creationId xmlns:a16="http://schemas.microsoft.com/office/drawing/2014/main" id="{B818C391-DD07-47D3-BE76-2EE13C4AD3D8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musesai.com/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2.jpe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タイトルのみ">
  <p:cSld name="4_タイトルのみ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1">
            <a:extLst>
              <a:ext uri="{FF2B5EF4-FFF2-40B4-BE49-F238E27FC236}">
                <a16:creationId xmlns:a16="http://schemas.microsoft.com/office/drawing/2014/main" id="{18183BA7-E65E-4FAC-9E88-0BB5FC14ED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93863"/>
            <a:ext cx="9167813" cy="515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圖片 2">
            <a:extLst>
              <a:ext uri="{FF2B5EF4-FFF2-40B4-BE49-F238E27FC236}">
                <a16:creationId xmlns:a16="http://schemas.microsoft.com/office/drawing/2014/main" id="{DFECDA01-C765-43B5-9361-6E1D3F2033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EFFFF"/>
              </a:clrFrom>
              <a:clrTo>
                <a:srgbClr val="FE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4061" y="185738"/>
            <a:ext cx="2354262" cy="630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282534" y="4921353"/>
            <a:ext cx="6119691" cy="538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en-US" dirty="0"/>
              <a:t>按一下以編輯母片標題樣式</a:t>
            </a:r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1"/>
          </p:nvPr>
        </p:nvSpPr>
        <p:spPr>
          <a:xfrm>
            <a:off x="282534" y="5572680"/>
            <a:ext cx="5880213" cy="545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800" b="0" i="0" u="none" strike="noStrike" cap="none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6" name="Google Shape;15;p2">
            <a:extLst>
              <a:ext uri="{FF2B5EF4-FFF2-40B4-BE49-F238E27FC236}">
                <a16:creationId xmlns:a16="http://schemas.microsoft.com/office/drawing/2014/main" id="{6D8E46B5-1328-40ED-A2E5-8BC04B88CA5F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 bwMode="auto">
          <a:xfrm>
            <a:off x="8604250" y="6545263"/>
            <a:ext cx="48895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45700" rIns="91425" bIns="4570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Font typeface="Arial" panose="020B0604020202020204" pitchFamily="34" charset="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E3F6E88B-9F73-4C6B-BBB1-E467B11371E9}" type="slidenum">
              <a:rPr lang="en-US" altLang="zh-TW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1465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タイトルのみ">
  <p:cSld name="1_タイトルのみ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1">
            <a:extLst>
              <a:ext uri="{FF2B5EF4-FFF2-40B4-BE49-F238E27FC236}">
                <a16:creationId xmlns:a16="http://schemas.microsoft.com/office/drawing/2014/main" id="{99A88FFD-BEB8-40BE-A307-DE110481E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9" name="Google Shape;139;p6"/>
          <p:cNvSpPr txBox="1">
            <a:spLocks noGrp="1"/>
          </p:cNvSpPr>
          <p:nvPr>
            <p:ph type="title"/>
          </p:nvPr>
        </p:nvSpPr>
        <p:spPr>
          <a:xfrm>
            <a:off x="231497" y="49096"/>
            <a:ext cx="6774887" cy="540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en-US"/>
              <a:t>按一下以編輯母片標題樣式</a:t>
            </a:r>
            <a:endParaRPr dirty="0"/>
          </a:p>
        </p:txBody>
      </p:sp>
      <p:sp>
        <p:nvSpPr>
          <p:cNvPr id="4" name="Google Shape;140;p6">
            <a:extLst>
              <a:ext uri="{FF2B5EF4-FFF2-40B4-BE49-F238E27FC236}">
                <a16:creationId xmlns:a16="http://schemas.microsoft.com/office/drawing/2014/main" id="{1BBD504D-13A6-45E8-934F-33D4B863636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 bwMode="auto">
          <a:xfrm>
            <a:off x="8604250" y="6545263"/>
            <a:ext cx="48895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45700" rIns="91425" bIns="4570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Font typeface="Arial" panose="020B0604020202020204" pitchFamily="34" charset="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3FEE1DBC-75AD-4004-95E7-D1383218276D}" type="slidenum">
              <a:rPr lang="en-US" altLang="zh-TW"/>
              <a:pPr/>
              <a:t>‹#›</a:t>
            </a:fld>
            <a:endParaRPr lang="zh-TW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D9D7372-EF55-4303-8370-441F61A025D4}"/>
              </a:ext>
            </a:extLst>
          </p:cNvPr>
          <p:cNvSpPr/>
          <p:nvPr userDrawn="1"/>
        </p:nvSpPr>
        <p:spPr>
          <a:xfrm>
            <a:off x="110836" y="6165273"/>
            <a:ext cx="2646219" cy="643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片 1">
            <a:extLst>
              <a:ext uri="{FF2B5EF4-FFF2-40B4-BE49-F238E27FC236}">
                <a16:creationId xmlns:a16="http://schemas.microsoft.com/office/drawing/2014/main" id="{96919B14-6E45-4567-9D8A-BAC238FD39A5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7" t="88485" r="72727" b="2338"/>
          <a:stretch/>
        </p:blipFill>
        <p:spPr bwMode="auto">
          <a:xfrm>
            <a:off x="110836" y="6204079"/>
            <a:ext cx="2244436" cy="629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75287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タイトルのみ" preserve="1" userDrawn="1">
  <p:cSld name="2_タイトルのみ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1">
            <a:extLst>
              <a:ext uri="{FF2B5EF4-FFF2-40B4-BE49-F238E27FC236}">
                <a16:creationId xmlns:a16="http://schemas.microsoft.com/office/drawing/2014/main" id="{99A88FFD-BEB8-40BE-A307-DE110481E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Google Shape;140;p6">
            <a:extLst>
              <a:ext uri="{FF2B5EF4-FFF2-40B4-BE49-F238E27FC236}">
                <a16:creationId xmlns:a16="http://schemas.microsoft.com/office/drawing/2014/main" id="{1BBD504D-13A6-45E8-934F-33D4B863636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 bwMode="auto">
          <a:xfrm>
            <a:off x="8604250" y="6545263"/>
            <a:ext cx="48895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45700" rIns="91425" bIns="4570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Font typeface="Arial" panose="020B0604020202020204" pitchFamily="34" charset="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3FEE1DBC-75AD-4004-95E7-D1383218276D}" type="slidenum">
              <a:rPr lang="en-US" altLang="zh-TW"/>
              <a:pPr/>
              <a:t>‹#›</a:t>
            </a:fld>
            <a:endParaRPr lang="zh-TW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D9D7372-EF55-4303-8370-441F61A025D4}"/>
              </a:ext>
            </a:extLst>
          </p:cNvPr>
          <p:cNvSpPr/>
          <p:nvPr userDrawn="1"/>
        </p:nvSpPr>
        <p:spPr>
          <a:xfrm>
            <a:off x="110836" y="6165273"/>
            <a:ext cx="2646219" cy="6436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片 1">
            <a:extLst>
              <a:ext uri="{FF2B5EF4-FFF2-40B4-BE49-F238E27FC236}">
                <a16:creationId xmlns:a16="http://schemas.microsoft.com/office/drawing/2014/main" id="{96919B14-6E45-4567-9D8A-BAC238FD39A5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7" t="88485" r="72727" b="2338"/>
          <a:stretch/>
        </p:blipFill>
        <p:spPr bwMode="auto">
          <a:xfrm>
            <a:off x="110836" y="6204079"/>
            <a:ext cx="2244436" cy="629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2" descr="bannerImg">
            <a:extLst>
              <a:ext uri="{FF2B5EF4-FFF2-40B4-BE49-F238E27FC236}">
                <a16:creationId xmlns:a16="http://schemas.microsoft.com/office/drawing/2014/main" id="{43A00B73-A80E-459B-8CCC-6C219BD4262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80" y="1735521"/>
            <a:ext cx="4329980" cy="4329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E84D63C1-A720-45F4-830C-1B13BDE90327}"/>
              </a:ext>
            </a:extLst>
          </p:cNvPr>
          <p:cNvSpPr/>
          <p:nvPr userDrawn="1"/>
        </p:nvSpPr>
        <p:spPr>
          <a:xfrm>
            <a:off x="132203" y="1018124"/>
            <a:ext cx="490250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spcBef>
                <a:spcPts val="0"/>
              </a:spcBef>
              <a:spcAft>
                <a:spcPts val="0"/>
              </a:spcAft>
            </a:pPr>
            <a:r>
              <a:rPr lang="zh-TW" altLang="en-US" sz="3200" b="1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讓人好做事、讓事省時間</a:t>
            </a:r>
          </a:p>
          <a:p>
            <a:pPr eaLnBrk="1" hangingPunct="1">
              <a:spcBef>
                <a:spcPts val="0"/>
              </a:spcBef>
              <a:spcAft>
                <a:spcPts val="0"/>
              </a:spcAft>
            </a:pPr>
            <a:endParaRPr lang="en-US" altLang="zh-TW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eaLnBrk="1" hangingPunct="1">
              <a:spcBef>
                <a:spcPts val="0"/>
              </a:spcBef>
              <a:spcAft>
                <a:spcPts val="0"/>
              </a:spcAft>
            </a:pPr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不用寫程式即可簡單做出</a:t>
            </a:r>
            <a:r>
              <a:rPr lang="en-US" altLang="zh-TW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AI</a:t>
            </a:r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應用，快來體驗一站式的</a:t>
            </a:r>
            <a:r>
              <a:rPr lang="en-US" altLang="zh-TW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AI</a:t>
            </a:r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工具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A34FCCF1-D9BF-4A11-9588-9BFCE6CBA1E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EFFFF"/>
              </a:clrFrom>
              <a:clrTo>
                <a:srgbClr val="FE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95816" y="6065501"/>
            <a:ext cx="2354385" cy="629515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FFF56568-EC03-4018-B201-B098158D4761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350201" y="5942513"/>
            <a:ext cx="3793799" cy="875492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07BBA71B-33B1-4E6D-9073-BF723EFE2EF6}"/>
              </a:ext>
            </a:extLst>
          </p:cNvPr>
          <p:cNvSpPr/>
          <p:nvPr userDrawn="1"/>
        </p:nvSpPr>
        <p:spPr>
          <a:xfrm>
            <a:off x="4639560" y="3134070"/>
            <a:ext cx="38458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TW" sz="3600" b="1" dirty="0">
                <a:solidFill>
                  <a:srgbClr val="0070C0"/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Calibri" panose="020F0502020204030204" pitchFamily="34" charset="0"/>
              </a:rPr>
              <a:t>THANK YOU</a:t>
            </a:r>
          </a:p>
          <a:p>
            <a:pPr algn="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TW" altLang="en-US" sz="3600" b="1" dirty="0">
                <a:solidFill>
                  <a:srgbClr val="0070C0"/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Calibri" panose="020F0502020204030204" pitchFamily="34" charset="0"/>
              </a:rPr>
              <a:t>謝謝聆聽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9BCDD5D2-5D29-43BC-843F-4008799DE368}"/>
              </a:ext>
            </a:extLst>
          </p:cNvPr>
          <p:cNvSpPr txBox="1"/>
          <p:nvPr userDrawn="1"/>
        </p:nvSpPr>
        <p:spPr>
          <a:xfrm>
            <a:off x="2358190" y="2040767"/>
            <a:ext cx="30861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TW" altLang="en-US" dirty="0">
                <a:solidFill>
                  <a:prstClr val="black"/>
                </a:solidFill>
                <a:latin typeface="Google Sans"/>
                <a:ea typeface="微軟正黑體" panose="020B0604030504040204" pitchFamily="34" charset="-120"/>
                <a:cs typeface="Calibri" panose="020F0502020204030204" pitchFamily="34" charset="0"/>
                <a:hlinkClick r:id="rId6"/>
              </a:rPr>
              <a:t>https://www.musesai.com/</a:t>
            </a:r>
            <a:endParaRPr lang="en-US" altLang="zh-TW" dirty="0">
              <a:solidFill>
                <a:prstClr val="black"/>
              </a:solidFill>
              <a:latin typeface="Google Sans"/>
              <a:ea typeface="微軟正黑體" panose="020B0604030504040204" pitchFamily="34" charset="-120"/>
              <a:cs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altLang="zh-TW" dirty="0">
              <a:solidFill>
                <a:prstClr val="black"/>
              </a:solidFill>
              <a:latin typeface="Google Sans"/>
              <a:ea typeface="微軟正黑體" panose="020B0604030504040204" pitchFamily="34" charset="-12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526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节标题" preserve="1" userDrawn="1">
  <p:cSld name="节标题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101D4474-BCB1-4375-A57A-156B588224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27" y="0"/>
            <a:ext cx="9146596" cy="6860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6CE91D75-924F-4F6F-A75E-DFCBEC4A91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6373" y="5497512"/>
            <a:ext cx="5419343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TW" sz="2400" b="1" dirty="0">
                <a:solidFill>
                  <a:schemeClr val="bg1"/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Calibri" panose="020F0502020204030204" pitchFamily="34" charset="0"/>
              </a:rPr>
              <a:t>Unleash the power of factory big data!</a:t>
            </a:r>
          </a:p>
          <a:p>
            <a:pPr eaLnBrk="1" hangingPunct="1"/>
            <a:r>
              <a:rPr lang="zh-TW" altLang="en-US" sz="2400" b="1" dirty="0">
                <a:solidFill>
                  <a:schemeClr val="bg1"/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Calibri" panose="020F0502020204030204" pitchFamily="34" charset="0"/>
              </a:rPr>
              <a:t>運用工業大數據，創造製造新價值！</a:t>
            </a:r>
            <a:endParaRPr lang="en-US" altLang="zh-TW" sz="2400" b="1" dirty="0">
              <a:solidFill>
                <a:schemeClr val="bg1"/>
              </a:solidFill>
              <a:latin typeface="Calibri" panose="020F0502020204030204" pitchFamily="34" charset="0"/>
              <a:ea typeface="微軟正黑體" panose="020B0604030504040204" pitchFamily="34" charset="-120"/>
              <a:cs typeface="Calibri" panose="020F050202020403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2857072-0D6D-491D-945D-73C80A2DCA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1650" y="3778250"/>
            <a:ext cx="45720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TW" sz="3600" b="1">
                <a:solidFill>
                  <a:srgbClr val="FFC000"/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Calibri" panose="020F0502020204030204" pitchFamily="34" charset="0"/>
              </a:rPr>
              <a:t>THANK YOU</a:t>
            </a:r>
          </a:p>
          <a:p>
            <a:pPr eaLnBrk="1" hangingPunct="1"/>
            <a:r>
              <a:rPr lang="zh-TW" altLang="en-US" sz="3600" b="1">
                <a:solidFill>
                  <a:srgbClr val="FFC000"/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Calibri" panose="020F0502020204030204" pitchFamily="34" charset="0"/>
              </a:rPr>
              <a:t>謝謝聆聽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2E22241-3107-4F9D-B971-5F3CFE808E21}"/>
              </a:ext>
            </a:extLst>
          </p:cNvPr>
          <p:cNvSpPr txBox="1"/>
          <p:nvPr userDrawn="1"/>
        </p:nvSpPr>
        <p:spPr>
          <a:xfrm>
            <a:off x="108284" y="5623622"/>
            <a:ext cx="26704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b="1" dirty="0">
                <a:solidFill>
                  <a:schemeClr val="bg1"/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Calibri" panose="020F0502020204030204" pitchFamily="34" charset="0"/>
              </a:rPr>
              <a:t>服務專線</a:t>
            </a:r>
            <a:r>
              <a:rPr lang="en-US" altLang="zh-TW" sz="1400" b="1" dirty="0">
                <a:solidFill>
                  <a:schemeClr val="bg1"/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Calibri" panose="020F0502020204030204" pitchFamily="34" charset="0"/>
              </a:rPr>
              <a:t>: +886-2-2562-2733</a:t>
            </a:r>
          </a:p>
          <a:p>
            <a:r>
              <a:rPr lang="zh-TW" altLang="en-US" sz="1400" b="1" dirty="0">
                <a:solidFill>
                  <a:schemeClr val="bg1"/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Calibri" panose="020F0502020204030204" pitchFamily="34" charset="0"/>
              </a:rPr>
              <a:t>官方網站</a:t>
            </a:r>
            <a:r>
              <a:rPr lang="en-US" altLang="zh-TW" sz="1400" b="1" dirty="0">
                <a:solidFill>
                  <a:schemeClr val="bg1"/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Calibri" panose="020F0502020204030204" pitchFamily="34" charset="0"/>
              </a:rPr>
              <a:t>: www.servtech.com.tw</a:t>
            </a:r>
            <a:endParaRPr lang="zh-TW" altLang="en-US" sz="1400" b="1" dirty="0">
              <a:solidFill>
                <a:schemeClr val="bg1"/>
              </a:solidFill>
              <a:latin typeface="Calibri" panose="020F0502020204030204" pitchFamily="34" charset="0"/>
              <a:ea typeface="微軟正黑體" panose="020B0604030504040204" pitchFamily="34" charset="-12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5588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4" r:id="rId2"/>
    <p:sldLayoutId id="2147483666" r:id="rId3"/>
    <p:sldLayoutId id="2147483665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18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tbrain.trendmicro.com.tw/Competitions/Details/2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musesai.com/" TargetMode="Externa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Google Shape;189;p10">
            <a:extLst>
              <a:ext uri="{FF2B5EF4-FFF2-40B4-BE49-F238E27FC236}">
                <a16:creationId xmlns:a16="http://schemas.microsoft.com/office/drawing/2014/main" id="{06DDC42F-CA1D-42F7-8547-13AED063A41E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266E870D-2DE3-4693-ACD4-2B1FFE49F3B4}" type="slidenum">
              <a:rPr lang="en-US" altLang="zh-TW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/>
              <a:t>1</a:t>
            </a:fld>
            <a:endParaRPr lang="zh-TW" altLang="zh-TW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149" name="Google Shape;191;p10">
            <a:extLst>
              <a:ext uri="{FF2B5EF4-FFF2-40B4-BE49-F238E27FC236}">
                <a16:creationId xmlns:a16="http://schemas.microsoft.com/office/drawing/2014/main" id="{DB4D79FB-9F7C-4A5C-874E-A8AC8078EF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27925" y="2359025"/>
            <a:ext cx="13922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45700" rIns="91425" bIns="45700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endParaRPr lang="zh-TW" altLang="zh-TW"/>
          </a:p>
        </p:txBody>
      </p:sp>
      <p:sp>
        <p:nvSpPr>
          <p:cNvPr id="192" name="Google Shape;192;p10">
            <a:extLst>
              <a:ext uri="{FF2B5EF4-FFF2-40B4-BE49-F238E27FC236}">
                <a16:creationId xmlns:a16="http://schemas.microsoft.com/office/drawing/2014/main" id="{3F32A10C-118E-4C7A-B25C-462030A2F1B6}"/>
              </a:ext>
            </a:extLst>
          </p:cNvPr>
          <p:cNvSpPr/>
          <p:nvPr/>
        </p:nvSpPr>
        <p:spPr>
          <a:xfrm>
            <a:off x="5648824" y="4998476"/>
            <a:ext cx="3473450" cy="1011238"/>
          </a:xfrm>
          <a:prstGeom prst="rect">
            <a:avLst/>
          </a:prstGeom>
          <a:noFill/>
          <a:ln>
            <a:noFill/>
          </a:ln>
        </p:spPr>
        <p:txBody>
          <a:bodyPr spcFirstLastPara="1" lIns="91425" tIns="45700" rIns="91425" bIns="45700"/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endParaRPr sz="2400" b="1" kern="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  <a:cs typeface="Calibri" panose="020F0502020204030204" pitchFamily="34" charset="0"/>
              <a:sym typeface="Arial"/>
            </a:endParaRPr>
          </a:p>
        </p:txBody>
      </p:sp>
      <p:sp>
        <p:nvSpPr>
          <p:cNvPr id="7" name="文字版面配置區 1">
            <a:extLst>
              <a:ext uri="{FF2B5EF4-FFF2-40B4-BE49-F238E27FC236}">
                <a16:creationId xmlns:a16="http://schemas.microsoft.com/office/drawing/2014/main" id="{1D6B23D5-4AD6-4698-AA1D-03D2FC452C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05525" y="1616267"/>
            <a:ext cx="7038475" cy="575509"/>
          </a:xfrm>
        </p:spPr>
        <p:txBody>
          <a:bodyPr/>
          <a:lstStyle/>
          <a:p>
            <a:pPr marL="0" indent="0"/>
            <a:r>
              <a:rPr lang="en-US" altLang="zh-TW" sz="2000" b="1" i="1" dirty="0">
                <a:solidFill>
                  <a:srgbClr val="FFFF00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Go digital, deliver AI everywhere</a:t>
            </a:r>
            <a:r>
              <a:rPr lang="zh-TW" altLang="en-US" sz="2000" b="1" i="1" dirty="0">
                <a:solidFill>
                  <a:srgbClr val="FFFF00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 </a:t>
            </a:r>
            <a:r>
              <a:rPr lang="en-US" altLang="zh-TW" sz="2000" b="1" i="1" dirty="0">
                <a:solidFill>
                  <a:srgbClr val="FFFF00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and easy to use.</a:t>
            </a:r>
            <a:endParaRPr lang="zh-TW" altLang="en-US" sz="2000" dirty="0">
              <a:solidFill>
                <a:srgbClr val="FFFF00"/>
              </a:solidFill>
              <a:latin typeface="Meiryo UI" panose="020B0604030504040204" pitchFamily="34" charset="-128"/>
              <a:ea typeface="Meiryo UI" panose="020B0604030504040204" pitchFamily="34" charset="-128"/>
              <a:cs typeface="Calibri" panose="020F050202020403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42DBB99-8113-455B-85A0-A15D44B9CC39}"/>
              </a:ext>
            </a:extLst>
          </p:cNvPr>
          <p:cNvSpPr/>
          <p:nvPr/>
        </p:nvSpPr>
        <p:spPr>
          <a:xfrm>
            <a:off x="327037" y="4598503"/>
            <a:ext cx="5317588" cy="1422473"/>
          </a:xfrm>
          <a:prstGeom prst="rect">
            <a:avLst/>
          </a:prstGeom>
          <a:solidFill>
            <a:schemeClr val="bg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" name="文字版面配置區 2">
            <a:extLst>
              <a:ext uri="{FF2B5EF4-FFF2-40B4-BE49-F238E27FC236}">
                <a16:creationId xmlns:a16="http://schemas.microsoft.com/office/drawing/2014/main" id="{EE70B01F-549E-4AEF-B5E4-01EB71524467}"/>
              </a:ext>
            </a:extLst>
          </p:cNvPr>
          <p:cNvSpPr txBox="1">
            <a:spLocks/>
          </p:cNvSpPr>
          <p:nvPr/>
        </p:nvSpPr>
        <p:spPr>
          <a:xfrm>
            <a:off x="21726" y="4556300"/>
            <a:ext cx="5471085" cy="1530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 eaLnBrk="1" fontAlgn="base" hangingPunct="1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defRPr>
            </a:lvl1pPr>
            <a:lvl2pPr marL="914400" marR="0" lvl="1" indent="-406400" algn="l" rtl="0" eaLnBrk="1" fontAlgn="base" hangingPunct="1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 eaLnBrk="1" fontAlgn="base" hangingPunct="1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 eaLnBrk="1" fontAlgn="base" hangingPunct="1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 eaLnBrk="1" fontAlgn="base" hangingPunct="1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 eaLnBrk="1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 eaLnBrk="1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 eaLnBrk="1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 eaLnBrk="1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0981" lvl="1" indent="0">
              <a:buFont typeface="Arial"/>
              <a:buNone/>
            </a:pPr>
            <a:r>
              <a:rPr lang="zh-TW" altLang="en-US" sz="3200" b="1" kern="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玉山比賽進度</a:t>
            </a:r>
            <a:endParaRPr lang="en-US" altLang="zh-TW" sz="3200" b="1" kern="0" dirty="0">
              <a:solidFill>
                <a:schemeClr val="bg1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pPr marL="380981" lvl="1" indent="0">
              <a:buFont typeface="Arial"/>
              <a:buNone/>
            </a:pPr>
            <a:r>
              <a:rPr lang="zh-TW" altLang="en-US" sz="3200" b="1" kern="0" dirty="0">
                <a:solidFill>
                  <a:schemeClr val="bg1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整理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8A62F7-9568-45A1-9FFF-07D07A6C6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洗錢的特殊行為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969E4E2-47D8-4E32-A938-25B75FC0F8FB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FEE1DBC-75AD-4004-95E7-D1383218276D}" type="slidenum">
              <a:rPr lang="en-US" altLang="zh-TW" smtClean="0"/>
              <a:pPr/>
              <a:t>10</a:t>
            </a:fld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18908A2-EF7A-36CE-9E7E-082AC3E6424E}"/>
              </a:ext>
            </a:extLst>
          </p:cNvPr>
          <p:cNvSpPr txBox="1"/>
          <p:nvPr/>
        </p:nvSpPr>
        <p:spPr>
          <a:xfrm>
            <a:off x="393921" y="1120676"/>
            <a:ext cx="835615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很多的交易方式是高頻小額信用卡消費或借貸，穿插大筆外匯匯出</a:t>
            </a:r>
            <a:endParaRPr lang="en-US" altLang="zh-TW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en-US" altLang="zh-TW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推估轉換為美金比較好脫手和使用</a:t>
            </a:r>
            <a:r>
              <a:rPr lang="en-US" altLang="zh-TW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借貸淨值為負</a:t>
            </a: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短時間內的刷卡總金額大幅超過總資產</a:t>
            </a: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當日多筆信用卡消費，且跨多國、多幣別</a:t>
            </a:r>
            <a:endParaRPr lang="en-US" altLang="zh-TW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大量固定國家的少金額信用卡消費，中間穿插其他國家的高金額消費</a:t>
            </a:r>
            <a:endParaRPr lang="en-US" altLang="zh-TW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多筆固定金額</a:t>
            </a:r>
            <a:r>
              <a:rPr lang="en-US" altLang="zh-TW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零頭浮動</a:t>
            </a:r>
            <a:r>
              <a:rPr lang="en-US" altLang="zh-TW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之交易，偶爾穿插其他金額</a:t>
            </a:r>
            <a:endParaRPr lang="en-US" altLang="zh-TW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94399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8A62F7-9568-45A1-9FFF-07D07A6C6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Embedding</a:t>
            </a:r>
            <a:r>
              <a:rPr lang="zh-TW" altLang="en-US" dirty="0"/>
              <a:t> </a:t>
            </a:r>
            <a:r>
              <a:rPr lang="en-US" altLang="zh-TW" dirty="0"/>
              <a:t>(1)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969E4E2-47D8-4E32-A938-25B75FC0F8FB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FEE1DBC-75AD-4004-95E7-D1383218276D}" type="slidenum">
              <a:rPr lang="en-US" altLang="zh-TW" smtClean="0"/>
              <a:pPr/>
              <a:t>11</a:t>
            </a:fld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7F8D552-37CE-4C8D-7916-EA9EFFFD6E51}"/>
              </a:ext>
            </a:extLst>
          </p:cNvPr>
          <p:cNvSpPr txBox="1"/>
          <p:nvPr/>
        </p:nvSpPr>
        <p:spPr>
          <a:xfrm>
            <a:off x="393921" y="1120676"/>
            <a:ext cx="835615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u="none" strike="noStrike" kern="1200" dirty="0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Method</a:t>
            </a:r>
          </a:p>
          <a:p>
            <a:pPr marL="800100" lvl="1" indent="-342900">
              <a:buFont typeface="+mj-lt"/>
              <a:buAutoNum type="arabicPeriod"/>
            </a:pPr>
            <a:r>
              <a:rPr lang="zh-TW" altLang="en-US" u="none" strike="noStrike" kern="1200" dirty="0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某</a:t>
            </a:r>
            <a:r>
              <a:rPr lang="en-US" altLang="zh-TW" u="none" strike="noStrike" kern="1200" dirty="0" err="1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cust_id</a:t>
            </a:r>
            <a:r>
              <a:rPr lang="zh-TW" altLang="en-US" u="none" strike="noStrike" kern="1200" dirty="0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在該次</a:t>
            </a:r>
            <a:r>
              <a:rPr lang="en-US" altLang="zh-TW" u="none" strike="noStrike" kern="1200" dirty="0" err="1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alert_key</a:t>
            </a:r>
            <a:r>
              <a:rPr lang="zh-TW" altLang="en-US" u="none" strike="noStrike" kern="1200" dirty="0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生成的時間之前的所有交易資料視為一個</a:t>
            </a:r>
            <a:r>
              <a:rPr lang="en-US" altLang="zh-TW" u="none" strike="noStrike" kern="1200" dirty="0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sample</a:t>
            </a:r>
            <a:r>
              <a:rPr lang="zh-TW" altLang="en-US" u="none" strike="noStrike" kern="1200" dirty="0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</a:t>
            </a:r>
            <a:endParaRPr lang="en-US" altLang="zh-TW" u="none" strike="noStrike" kern="1200" dirty="0">
              <a:solidFill>
                <a:schemeClr val="dk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lvl="2"/>
            <a:r>
              <a:rPr lang="en-US" altLang="zh-TW" u="none" strike="noStrike" kern="1200" dirty="0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(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最多僅保留</a:t>
            </a:r>
            <a:r>
              <a:rPr lang="en-US" altLang="zh-TW" u="none" strike="noStrike" kern="1200" dirty="0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512</a:t>
            </a:r>
            <a:r>
              <a:rPr lang="zh-TW" altLang="en-US" u="none" strike="noStrike" kern="1200" dirty="0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筆交易</a:t>
            </a:r>
            <a:r>
              <a:rPr lang="en-US" altLang="zh-TW" u="none" strike="noStrike" kern="1200" dirty="0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)</a:t>
            </a:r>
            <a:endParaRPr lang="zh-TW" altLang="en-US" b="1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BE7A1AA-C49E-F90D-8CE3-ACFD63129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412" y="1934258"/>
            <a:ext cx="4897972" cy="4394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031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8A62F7-9568-45A1-9FFF-07D07A6C6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Embedding</a:t>
            </a:r>
            <a:r>
              <a:rPr lang="zh-TW" altLang="en-US" dirty="0"/>
              <a:t> </a:t>
            </a:r>
            <a:r>
              <a:rPr lang="en-US" altLang="zh-TW" dirty="0"/>
              <a:t>(2)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969E4E2-47D8-4E32-A938-25B75FC0F8FB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FEE1DBC-75AD-4004-95E7-D1383218276D}" type="slidenum">
              <a:rPr lang="en-US" altLang="zh-TW" smtClean="0"/>
              <a:pPr/>
              <a:t>12</a:t>
            </a:fld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7F8D552-37CE-4C8D-7916-EA9EFFFD6E51}"/>
              </a:ext>
            </a:extLst>
          </p:cNvPr>
          <p:cNvSpPr txBox="1"/>
          <p:nvPr/>
        </p:nvSpPr>
        <p:spPr>
          <a:xfrm>
            <a:off x="85421" y="1194522"/>
            <a:ext cx="9134080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u="none" strike="noStrike" kern="1200" dirty="0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Method</a:t>
            </a:r>
          </a:p>
          <a:p>
            <a:pPr marL="800100" lvl="1" indent="-342900">
              <a:buFont typeface="+mj-lt"/>
              <a:buAutoNum type="arabicPeriod" startAt="2"/>
            </a:pP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sample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中的不同資料源做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encoding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，使每筆交易都獲得一個固定長度的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embedding vector (ex: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64)</a:t>
            </a:r>
          </a:p>
          <a:p>
            <a:pPr marL="800100" lvl="1" indent="-342900">
              <a:buFont typeface="+mj-lt"/>
              <a:buAutoNum type="arabicPeriod" startAt="2"/>
            </a:pP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每筆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sample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en-US" altLang="zh-TW" dirty="0" err="1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sahpe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皆為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(512,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64)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，若交易資料不足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512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，以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補之</a:t>
            </a: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+mj-lt"/>
              <a:buAutoNum type="arabicPeriod" startAt="2"/>
            </a:pP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丟進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transformer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做預測</a:t>
            </a: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+mj-lt"/>
              <a:buAutoNum type="arabicPeriod" startAt="2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+mj-lt"/>
              <a:buAutoNum type="arabicPeriod" startAt="2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+mj-lt"/>
              <a:buAutoNum type="arabicPeriod" startAt="2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+mj-lt"/>
              <a:buAutoNum type="arabicPeriod" startAt="2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+mj-lt"/>
              <a:buAutoNum type="arabicPeriod" startAt="2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+mj-lt"/>
              <a:buAutoNum type="arabicPeriod" startAt="2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+mj-lt"/>
              <a:buAutoNum type="arabicPeriod" startAt="2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+mj-lt"/>
              <a:buAutoNum type="arabicPeriod" startAt="2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+mj-lt"/>
              <a:buAutoNum type="arabicPeriod" startAt="2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+mj-lt"/>
              <a:buAutoNum type="arabicPeriod" startAt="2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+mj-lt"/>
              <a:buAutoNum type="arabicPeriod" startAt="2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+mj-lt"/>
              <a:buAutoNum type="arabicPeriod" startAt="2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+mj-lt"/>
              <a:buAutoNum type="arabicPeriod" startAt="2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+mj-lt"/>
              <a:buAutoNum type="arabicPeriod" startAt="2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Public score: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0.028248 (epoch = 6, loss: 1.0785)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Problem</a:t>
            </a:r>
          </a:p>
          <a:p>
            <a:pPr marL="800100" lvl="1" indent="-342900">
              <a:buFont typeface="+mj-lt"/>
              <a:buAutoNum type="arabicPeriod"/>
            </a:pP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填補，會變成稀疏矩陣，對預測效果不好</a:t>
            </a: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Embedding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後不好處理資料不明衡的問題</a:t>
            </a: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928C47C-8750-4E77-E2B1-DD8B422928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320"/>
          <a:stretch/>
        </p:blipFill>
        <p:spPr>
          <a:xfrm>
            <a:off x="85421" y="2278808"/>
            <a:ext cx="5275144" cy="274619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5C8C8FBF-F7A4-ACCC-EDAF-FE9F86401E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43" t="52065" r="17092"/>
          <a:stretch/>
        </p:blipFill>
        <p:spPr>
          <a:xfrm>
            <a:off x="5466245" y="2227610"/>
            <a:ext cx="3592334" cy="291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255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8A62F7-9568-45A1-9FFF-07D07A6C6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合併為二維資料</a:t>
            </a:r>
            <a:r>
              <a:rPr lang="en-US" altLang="zh-TW" dirty="0"/>
              <a:t>(1)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969E4E2-47D8-4E32-A938-25B75FC0F8FB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FEE1DBC-75AD-4004-95E7-D1383218276D}" type="slidenum">
              <a:rPr lang="en-US" altLang="zh-TW" smtClean="0"/>
              <a:pPr/>
              <a:t>13</a:t>
            </a:fld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8A090E0A-BF17-2256-BE1E-71DA95D80A83}"/>
              </a:ext>
            </a:extLst>
          </p:cNvPr>
          <p:cNvSpPr txBox="1"/>
          <p:nvPr/>
        </p:nvSpPr>
        <p:spPr>
          <a:xfrm>
            <a:off x="393920" y="1015069"/>
            <a:ext cx="83561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資料合併</a:t>
            </a: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4EAB15C-E2BD-71E0-7206-9E0C36535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1622" y="1046872"/>
            <a:ext cx="6723718" cy="5335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0929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8A62F7-9568-45A1-9FFF-07D07A6C6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合併為二維資料</a:t>
            </a:r>
            <a:r>
              <a:rPr lang="en-US" altLang="zh-TW" dirty="0"/>
              <a:t>(2)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969E4E2-47D8-4E32-A938-25B75FC0F8FB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FEE1DBC-75AD-4004-95E7-D1383218276D}" type="slidenum">
              <a:rPr lang="en-US" altLang="zh-TW" smtClean="0"/>
              <a:pPr/>
              <a:t>14</a:t>
            </a:fld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7F8D552-37CE-4C8D-7916-EA9EFFFD6E51}"/>
              </a:ext>
            </a:extLst>
          </p:cNvPr>
          <p:cNvSpPr txBox="1"/>
          <p:nvPr/>
        </p:nvSpPr>
        <p:spPr>
          <a:xfrm>
            <a:off x="393921" y="1120676"/>
            <a:ext cx="835615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資料前處理</a:t>
            </a: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缺失值</a:t>
            </a: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57300" lvl="2" indent="-342900">
              <a:buFont typeface="+mj-lt"/>
              <a:buAutoNum type="arabicPeriod"/>
            </a:pP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各資料集內的缺失值處理</a:t>
            </a: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57300" lvl="2" indent="-342900">
              <a:buFont typeface="+mj-lt"/>
              <a:buAutoNum type="arabicPeriod"/>
            </a:pP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沒有交易資訊的欄位填</a:t>
            </a:r>
            <a:r>
              <a:rPr lang="en-US" altLang="zh-TW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</a:p>
          <a:p>
            <a:pPr marL="1257300" lvl="2" indent="-342900">
              <a:buFont typeface="+mj-lt"/>
              <a:buAutoNum type="arabicPeriod"/>
            </a:pP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altLang="zh-TW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Cyclical feature encoding</a:t>
            </a:r>
          </a:p>
          <a:p>
            <a:pPr lvl="2"/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時間變數轉為循環變數，避免</a:t>
            </a:r>
            <a:r>
              <a:rPr lang="en-US" altLang="zh-TW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23</a:t>
            </a: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點和</a:t>
            </a:r>
            <a:r>
              <a:rPr lang="en-US" altLang="zh-TW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點的差距</a:t>
            </a: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/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/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/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/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/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/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/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/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/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/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匯率換算</a:t>
            </a: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altLang="zh-TW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Label encoding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94550191-88FD-17E5-D3E9-5A0E98DBD1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615"/>
          <a:stretch/>
        </p:blipFill>
        <p:spPr>
          <a:xfrm>
            <a:off x="1409350" y="2720398"/>
            <a:ext cx="3103927" cy="177723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293084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8A62F7-9568-45A1-9FFF-07D07A6C6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合併為二維資料</a:t>
            </a:r>
            <a:r>
              <a:rPr lang="en-US" altLang="zh-TW" dirty="0"/>
              <a:t>(3)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969E4E2-47D8-4E32-A938-25B75FC0F8FB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FEE1DBC-75AD-4004-95E7-D1383218276D}" type="slidenum">
              <a:rPr lang="en-US" altLang="zh-TW" smtClean="0"/>
              <a:pPr/>
              <a:t>15</a:t>
            </a:fld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7F8D552-37CE-4C8D-7916-EA9EFFFD6E51}"/>
              </a:ext>
            </a:extLst>
          </p:cNvPr>
          <p:cNvSpPr txBox="1"/>
          <p:nvPr/>
        </p:nvSpPr>
        <p:spPr>
          <a:xfrm>
            <a:off x="393921" y="1120676"/>
            <a:ext cx="835615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未來方向</a:t>
            </a: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資料不平衡處理</a:t>
            </a: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57300" lvl="2" indent="-342900">
              <a:buFont typeface="+mj-lt"/>
              <a:buAutoNum type="arabicPeriod"/>
            </a:pP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透過</a:t>
            </a:r>
            <a:r>
              <a:rPr lang="en-US" altLang="zh-TW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EDA</a:t>
            </a: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查看哪些</a:t>
            </a:r>
            <a:r>
              <a:rPr lang="en-US" altLang="zh-TW" dirty="0" err="1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sar_flag</a:t>
            </a: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</a:t>
            </a:r>
            <a:r>
              <a:rPr lang="en-US" altLang="zh-TW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的樣本可刪除</a:t>
            </a: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57300" lvl="2" indent="-342900">
              <a:buFont typeface="+mj-lt"/>
              <a:buAutoNum type="arabicPeriod"/>
            </a:pP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57300" lvl="2" indent="-342900">
              <a:buFont typeface="+mj-lt"/>
              <a:buAutoNum type="arabicPeriod"/>
            </a:pP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57300" lvl="2" indent="-342900">
              <a:buFont typeface="+mj-lt"/>
              <a:buAutoNum type="arabicPeriod"/>
            </a:pP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57300" lvl="2" indent="-342900">
              <a:buFont typeface="+mj-lt"/>
              <a:buAutoNum type="arabicPeriod"/>
            </a:pP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57300" lvl="2" indent="-342900">
              <a:buFont typeface="+mj-lt"/>
              <a:buAutoNum type="arabicPeriod"/>
            </a:pP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57300" lvl="2" indent="-342900">
              <a:buFont typeface="+mj-lt"/>
              <a:buAutoNum type="arabicPeriod"/>
            </a:pP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57300" lvl="2" indent="-342900">
              <a:buFont typeface="+mj-lt"/>
              <a:buAutoNum type="arabicPeriod"/>
            </a:pP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57300" lvl="2" indent="-342900">
              <a:buFont typeface="+mj-lt"/>
              <a:buAutoNum type="arabicPeriod"/>
            </a:pP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57300" lvl="2" indent="-342900">
              <a:buFont typeface="+mj-lt"/>
              <a:buAutoNum type="arabicPeriod"/>
            </a:pP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57300" lvl="2" indent="-342900">
              <a:buFont typeface="+mj-lt"/>
              <a:buAutoNum type="arabicPeriod"/>
            </a:pP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57300" lvl="2" indent="-342900">
              <a:buFont typeface="+mj-lt"/>
              <a:buAutoNum type="arabicPeriod"/>
            </a:pP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57300" lvl="2" indent="-342900">
              <a:buFont typeface="+mj-lt"/>
              <a:buAutoNum type="arabicPeriod"/>
            </a:pP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57300" lvl="2" indent="-342900">
              <a:buFont typeface="+mj-lt"/>
              <a:buAutoNum type="arabicPeriod"/>
            </a:pP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57300" lvl="2" indent="-342900">
              <a:buFont typeface="+mj-lt"/>
              <a:buAutoNum type="arabicPeriod"/>
            </a:pP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透過四分位距抓出異常值，以刪除樣本，降低不平衡的問題</a:t>
            </a: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異常偵測</a:t>
            </a: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57300" lvl="2" indent="-342900">
              <a:buFont typeface="+mj-lt"/>
              <a:buAutoNum type="arabicPeriod"/>
            </a:pPr>
            <a:r>
              <a:rPr lang="en-US" altLang="zh-TW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One-Class SVM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altLang="zh-TW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Local Outlier Factor</a:t>
            </a: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（</a:t>
            </a:r>
            <a:r>
              <a:rPr lang="en-US" altLang="zh-TW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LOF</a:t>
            </a: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57300" lvl="2" indent="-342900">
              <a:buFont typeface="+mj-lt"/>
              <a:buAutoNum type="arabicPeriod"/>
            </a:pPr>
            <a:r>
              <a:rPr lang="en-US" altLang="zh-TW" dirty="0" err="1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AutoEncoder</a:t>
            </a: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82D4C9B-4415-6204-DDDB-0DCB8B1E5B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286" y="1910385"/>
            <a:ext cx="7159531" cy="250258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431206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8A62F7-9568-45A1-9FFF-07D07A6C6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以評分推估答案</a:t>
            </a:r>
            <a:endParaRPr lang="en-US" altLang="zh-TW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969E4E2-47D8-4E32-A938-25B75FC0F8FB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FEE1DBC-75AD-4004-95E7-D1383218276D}" type="slidenum">
              <a:rPr lang="en-US" altLang="zh-TW" smtClean="0"/>
              <a:pPr/>
              <a:t>16</a:t>
            </a:fld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字方塊 3">
                <a:extLst>
                  <a:ext uri="{FF2B5EF4-FFF2-40B4-BE49-F238E27FC236}">
                    <a16:creationId xmlns:a16="http://schemas.microsoft.com/office/drawing/2014/main" id="{77F8D552-37CE-4C8D-7916-EA9EFFFD6E51}"/>
                  </a:ext>
                </a:extLst>
              </p:cNvPr>
              <p:cNvSpPr txBox="1"/>
              <p:nvPr/>
            </p:nvSpPr>
            <p:spPr>
              <a:xfrm>
                <a:off x="393921" y="1120676"/>
                <a:ext cx="8356158" cy="52629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zh-TW" altLang="en-US" dirty="0">
                    <a:solidFill>
                      <a:srgbClr val="00233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訓練資料</a:t>
                </a:r>
                <a:endParaRPr lang="en-US" altLang="zh-TW" dirty="0">
                  <a:solidFill>
                    <a:srgbClr val="00233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1"/>
                <a:r>
                  <a:rPr lang="zh-TW" altLang="en-US" i="0" dirty="0">
                    <a:solidFill>
                      <a:srgbClr val="002339"/>
                    </a:solidFill>
                    <a:effectLst/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共</a:t>
                </a:r>
                <a:r>
                  <a:rPr lang="en-US" altLang="zh-TW" i="0" dirty="0">
                    <a:solidFill>
                      <a:srgbClr val="002339"/>
                    </a:solidFill>
                    <a:effectLst/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23672</a:t>
                </a:r>
                <a:r>
                  <a:rPr lang="zh-TW" altLang="en-US" dirty="0">
                    <a:solidFill>
                      <a:srgbClr val="00233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筆未洗錢樣本</a:t>
                </a:r>
                <a:endParaRPr lang="en-US" altLang="zh-TW" i="0" dirty="0">
                  <a:solidFill>
                    <a:srgbClr val="002339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1"/>
                <a:r>
                  <a:rPr lang="zh-TW" altLang="en-US" i="0" dirty="0">
                    <a:solidFill>
                      <a:srgbClr val="002339"/>
                    </a:solidFill>
                    <a:effectLst/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共</a:t>
                </a:r>
                <a:r>
                  <a:rPr lang="en-US" altLang="zh-TW" i="0" dirty="0">
                    <a:solidFill>
                      <a:srgbClr val="002339"/>
                    </a:solidFill>
                    <a:effectLst/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234</a:t>
                </a:r>
                <a:r>
                  <a:rPr lang="zh-TW" altLang="en-US" i="0" dirty="0">
                    <a:solidFill>
                      <a:srgbClr val="002339"/>
                    </a:solidFill>
                    <a:effectLst/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個</a:t>
                </a:r>
                <a:r>
                  <a:rPr lang="zh-TW" altLang="en-US" dirty="0">
                    <a:solidFill>
                      <a:srgbClr val="00233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筆洗錢樣本</a:t>
                </a:r>
                <a:endParaRPr lang="en-US" altLang="zh-TW" i="0" dirty="0">
                  <a:solidFill>
                    <a:srgbClr val="002339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altLang="zh-TW" dirty="0">
                    <a:solidFill>
                      <a:srgbClr val="00233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P</a:t>
                </a:r>
                <a:r>
                  <a:rPr lang="en-US" altLang="zh-TW" i="0" dirty="0">
                    <a:solidFill>
                      <a:srgbClr val="002339"/>
                    </a:solidFill>
                    <a:effectLst/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ublic</a:t>
                </a:r>
                <a:r>
                  <a:rPr lang="zh-TW" altLang="en-US" i="0" dirty="0">
                    <a:solidFill>
                      <a:srgbClr val="002339"/>
                    </a:solidFill>
                    <a:effectLst/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資料</a:t>
                </a:r>
                <a:endParaRPr lang="en-US" altLang="zh-TW" i="0" dirty="0">
                  <a:solidFill>
                    <a:srgbClr val="002339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1"/>
                <a:r>
                  <a:rPr lang="zh-TW" altLang="en-US" dirty="0">
                    <a:solidFill>
                      <a:srgbClr val="00233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共</a:t>
                </a:r>
                <a:r>
                  <a:rPr lang="en-US" altLang="zh-TW" dirty="0">
                    <a:solidFill>
                      <a:srgbClr val="00233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1845</a:t>
                </a:r>
                <a:r>
                  <a:rPr lang="zh-TW" altLang="en-US" dirty="0">
                    <a:solidFill>
                      <a:srgbClr val="00233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個樣本</a:t>
                </a:r>
                <a:endParaRPr lang="en-US" altLang="zh-TW" dirty="0">
                  <a:solidFill>
                    <a:srgbClr val="00233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1"/>
                <a:endParaRPr lang="en-US" altLang="zh-TW" dirty="0">
                  <a:solidFill>
                    <a:srgbClr val="00233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zh-TW" altLang="en-US" dirty="0">
                    <a:solidFill>
                      <a:srgbClr val="00233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按比例推算</a:t>
                </a:r>
                <a:r>
                  <a:rPr lang="en-US" altLang="zh-TW" dirty="0">
                    <a:solidFill>
                      <a:srgbClr val="00233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P</a:t>
                </a:r>
                <a:r>
                  <a:rPr lang="en-US" altLang="zh-TW" i="0" dirty="0">
                    <a:solidFill>
                      <a:srgbClr val="002339"/>
                    </a:solidFill>
                    <a:effectLst/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ublic</a:t>
                </a:r>
                <a:r>
                  <a:rPr lang="zh-TW" altLang="en-US" i="0" dirty="0">
                    <a:solidFill>
                      <a:srgbClr val="002339"/>
                    </a:solidFill>
                    <a:effectLst/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資料可能的洗錢個數</a:t>
                </a:r>
                <a:endParaRPr lang="en-US" altLang="zh-TW" i="0" dirty="0">
                  <a:solidFill>
                    <a:srgbClr val="002339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zh-TW" dirty="0">
                  <a:solidFill>
                    <a:srgbClr val="00233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zh-TW" dirty="0">
                  <a:solidFill>
                    <a:srgbClr val="00233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zh-TW" dirty="0">
                  <a:solidFill>
                    <a:srgbClr val="00233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zh-TW" dirty="0">
                  <a:solidFill>
                    <a:srgbClr val="00233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zh-TW" dirty="0">
                  <a:solidFill>
                    <a:srgbClr val="00233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zh-TW" dirty="0">
                  <a:solidFill>
                    <a:srgbClr val="00233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zh-TW" dirty="0">
                  <a:solidFill>
                    <a:srgbClr val="00233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zh-TW" altLang="en-US" dirty="0">
                    <a:solidFill>
                      <a:srgbClr val="00233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從中間開始抓出前</a:t>
                </a:r>
                <a:r>
                  <a:rPr lang="en-US" altLang="zh-TW" dirty="0">
                    <a:solidFill>
                      <a:srgbClr val="00233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/</a:t>
                </a:r>
                <a:r>
                  <a:rPr lang="zh-TW" altLang="en-US" dirty="0">
                    <a:solidFill>
                      <a:srgbClr val="00233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後區間並移到最前面，以找</a:t>
                </a:r>
                <a14:m>
                  <m:oMath xmlns:m="http://schemas.openxmlformats.org/officeDocument/2006/math">
                    <m:r>
                      <a:rPr lang="en-US" altLang="zh-TW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zh-TW" altLang="en-US" i="1">
                        <a:latin typeface="Cambria Math" panose="02040503050406030204" pitchFamily="18" charset="0"/>
                      </a:rPr>
                      <m:t>的</m:t>
                    </m:r>
                  </m:oMath>
                </a14:m>
                <a:r>
                  <a:rPr lang="zh-TW" altLang="en-US" dirty="0">
                    <a:solidFill>
                      <a:srgbClr val="00233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真實位置</a:t>
                </a:r>
                <a:endParaRPr lang="en-US" altLang="zh-TW" dirty="0">
                  <a:solidFill>
                    <a:srgbClr val="00233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1"/>
                <a:r>
                  <a:rPr lang="zh-TW" altLang="en-US" dirty="0">
                    <a:solidFill>
                      <a:srgbClr val="00233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若分數不變，表示真實的</a:t>
                </a: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TW" altLang="en-US" dirty="0">
                    <a:solidFill>
                      <a:srgbClr val="00233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在該區間之後；</a:t>
                </a:r>
                <a:endParaRPr lang="en-US" altLang="zh-TW" dirty="0">
                  <a:solidFill>
                    <a:srgbClr val="00233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1"/>
                <a:r>
                  <a:rPr lang="zh-TW" altLang="en-US" dirty="0">
                    <a:solidFill>
                      <a:srgbClr val="00233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若分數下降，表示真實的</a:t>
                </a: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TW" altLang="en-US" dirty="0">
                    <a:solidFill>
                      <a:srgbClr val="00233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在該區間之前；</a:t>
                </a:r>
                <a:endParaRPr lang="en-US" altLang="zh-TW" dirty="0">
                  <a:solidFill>
                    <a:srgbClr val="00233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1"/>
                <a:r>
                  <a:rPr lang="zh-TW" altLang="en-US" dirty="0">
                    <a:solidFill>
                      <a:srgbClr val="00233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若分數上升，表示真實的</a:t>
                </a: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zh-TW" altLang="en-US" i="1">
                        <a:latin typeface="Cambria Math" panose="02040503050406030204" pitchFamily="18" charset="0"/>
                      </a:rPr>
                      <m:t>在</m:t>
                    </m:r>
                  </m:oMath>
                </a14:m>
                <a:r>
                  <a:rPr lang="zh-TW" altLang="en-US" dirty="0">
                    <a:solidFill>
                      <a:srgbClr val="00233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該區間之間。</a:t>
                </a:r>
                <a:endParaRPr lang="en-US" altLang="zh-TW" dirty="0">
                  <a:solidFill>
                    <a:srgbClr val="00233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lvl="1"/>
                <a:endParaRPr lang="en-US" altLang="zh-TW" dirty="0">
                  <a:solidFill>
                    <a:srgbClr val="00233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zh-TW" altLang="en-US" dirty="0">
                    <a:solidFill>
                      <a:srgbClr val="00233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找到</a:t>
                </a:r>
                <a14:m>
                  <m:oMath xmlns:m="http://schemas.openxmlformats.org/officeDocument/2006/math">
                    <m:r>
                      <a:rPr lang="en-US" altLang="zh-TW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zh-TW" altLang="en-US" i="1">
                        <a:latin typeface="Cambria Math" panose="02040503050406030204" pitchFamily="18" charset="0"/>
                      </a:rPr>
                      <m:t>的</m:t>
                    </m:r>
                  </m:oMath>
                </a14:m>
                <a:r>
                  <a:rPr lang="zh-TW" altLang="en-US" dirty="0">
                    <a:solidFill>
                      <a:srgbClr val="00233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真實位置後，回推出</a:t>
                </a:r>
                <a:r>
                  <a:rPr lang="en-US" altLang="zh-TW" dirty="0"/>
                  <a:t>Public</a:t>
                </a:r>
                <a:r>
                  <a:rPr lang="zh-TW" altLang="en-US" dirty="0"/>
                  <a:t>實際的洗錢次數</a:t>
                </a:r>
                <a:endParaRPr lang="en-US" altLang="zh-TW" dirty="0">
                  <a:solidFill>
                    <a:srgbClr val="00233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dirty="0">
                  <a:solidFill>
                    <a:srgbClr val="00233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dirty="0">
                  <a:solidFill>
                    <a:srgbClr val="00233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endParaRPr lang="en-US" altLang="zh-TW" dirty="0">
                  <a:solidFill>
                    <a:srgbClr val="00233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zh-TW" altLang="en-US" dirty="0">
                    <a:solidFill>
                      <a:srgbClr val="002339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透過評分公式依序將倒數第二個洗錢的樣本往前移</a:t>
                </a:r>
                <a:endParaRPr lang="en-US" altLang="zh-TW" dirty="0">
                  <a:solidFill>
                    <a:srgbClr val="002339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4" name="文字方塊 3">
                <a:extLst>
                  <a:ext uri="{FF2B5EF4-FFF2-40B4-BE49-F238E27FC236}">
                    <a16:creationId xmlns:a16="http://schemas.microsoft.com/office/drawing/2014/main" id="{77F8D552-37CE-4C8D-7916-EA9EFFFD6E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921" y="1120676"/>
                <a:ext cx="8356158" cy="5262979"/>
              </a:xfrm>
              <a:prstGeom prst="rect">
                <a:avLst/>
              </a:prstGeom>
              <a:blipFill>
                <a:blip r:embed="rId2"/>
                <a:stretch>
                  <a:fillRect l="-146" t="-348" b="-11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字方塊 5">
                <a:extLst>
                  <a:ext uri="{FF2B5EF4-FFF2-40B4-BE49-F238E27FC236}">
                    <a16:creationId xmlns:a16="http://schemas.microsoft.com/office/drawing/2014/main" id="{E1219DF8-6D93-1A40-741B-7435C061C1C5}"/>
                  </a:ext>
                </a:extLst>
              </p:cNvPr>
              <p:cNvSpPr txBox="1"/>
              <p:nvPr/>
            </p:nvSpPr>
            <p:spPr>
              <a:xfrm>
                <a:off x="789903" y="2734511"/>
                <a:ext cx="3863131" cy="126650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TW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23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6</m:t>
                      </m:r>
                      <m:r>
                        <a:rPr lang="en-US" altLang="zh-TW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7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altLang="zh-TW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en-US" altLang="zh-TW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3</m:t>
                      </m:r>
                      <m: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4=</m:t>
                      </m:r>
                      <m:d>
                        <m:dPr>
                          <m:ctrlPr>
                            <a:rPr lang="en-US" altLang="zh-TW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  <m:r>
                            <a:rPr lang="en-US" altLang="zh-TW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8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  <m:r>
                            <a:rPr lang="en-US" altLang="zh-TW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5−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zh-TW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: 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altLang="zh-TW" b="0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altLang="zh-TW" dirty="0"/>
                  <a:t>8</a:t>
                </a:r>
                <a:r>
                  <a:rPr lang="zh-TW" altLang="en-US" dirty="0"/>
                  <a:t> </a:t>
                </a:r>
                <a:r>
                  <a:rPr lang="en-US" altLang="zh-TW" dirty="0"/>
                  <a:t>(Public</a:t>
                </a:r>
                <a:r>
                  <a:rPr lang="zh-TW" altLang="en-US" dirty="0"/>
                  <a:t>可能的洗錢次數</a:t>
                </a:r>
                <a:r>
                  <a:rPr lang="en-US" altLang="zh-TW" dirty="0"/>
                  <a:t>)</a:t>
                </a:r>
              </a:p>
              <a:p>
                <a:endParaRPr lang="en-US" altLang="zh-TW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18−1</m:t>
                          </m:r>
                        </m:num>
                        <m:den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=0.028248</m:t>
                      </m:r>
                      <m:r>
                        <a:rPr lang="zh-TW" alt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zh-TW" altLang="en-US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i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altLang="zh-TW" b="0" i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panose="02040503050406030204" pitchFamily="18" charset="0"/>
                        </a:rPr>
                        <m:t>Embedding</m:t>
                      </m:r>
                      <m:r>
                        <a:rPr lang="zh-TW" altLang="en-US" i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panose="02040503050406030204" pitchFamily="18" charset="0"/>
                        </a:rPr>
                        <m:t>分數為</m:t>
                      </m:r>
                      <m:r>
                        <a:rPr lang="en-US" altLang="zh-TW" i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altLang="zh-TW" i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TW" i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altLang="zh-TW" i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altLang="zh-TW" i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  <m:r>
                        <a:rPr lang="en-US" altLang="zh-TW" i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altLang="zh-TW" i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panose="02040503050406030204" pitchFamily="18" charset="0"/>
                        </a:rPr>
                        <m:t>4</m:t>
                      </m:r>
                      <m:r>
                        <a:rPr lang="en-US" altLang="zh-TW" i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  <m:r>
                        <a:rPr lang="en-US" altLang="zh-TW" i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zh-TW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=602</m:t>
                    </m:r>
                  </m:oMath>
                </a14:m>
                <a:r>
                  <a:rPr lang="en-US" altLang="zh-TW" dirty="0"/>
                  <a:t> </a:t>
                </a:r>
                <a:r>
                  <a:rPr lang="en-US" altLang="zh-TW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(</a:t>
                </a:r>
                <a:r>
                  <a:rPr lang="zh-TW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推估倒數第二筆洗錢資料的位置</a:t>
                </a:r>
                <a:r>
                  <a:rPr lang="en-US" altLang="zh-TW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)</a:t>
                </a:r>
                <a:endParaRPr lang="zh-TW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6" name="文字方塊 5">
                <a:extLst>
                  <a:ext uri="{FF2B5EF4-FFF2-40B4-BE49-F238E27FC236}">
                    <a16:creationId xmlns:a16="http://schemas.microsoft.com/office/drawing/2014/main" id="{E1219DF8-6D93-1A40-741B-7435C061C1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903" y="2734511"/>
                <a:ext cx="3863131" cy="1266501"/>
              </a:xfrm>
              <a:prstGeom prst="rect">
                <a:avLst/>
              </a:prstGeom>
              <a:blipFill>
                <a:blip r:embed="rId3"/>
                <a:stretch>
                  <a:fillRect l="-1580" r="-948" b="-821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字方塊 8">
                <a:extLst>
                  <a:ext uri="{FF2B5EF4-FFF2-40B4-BE49-F238E27FC236}">
                    <a16:creationId xmlns:a16="http://schemas.microsoft.com/office/drawing/2014/main" id="{61D25291-25AD-8CE2-5ED8-C16B39FEB23A}"/>
                  </a:ext>
                </a:extLst>
              </p:cNvPr>
              <p:cNvSpPr txBox="1"/>
              <p:nvPr/>
            </p:nvSpPr>
            <p:spPr>
              <a:xfrm>
                <a:off x="789903" y="5472234"/>
                <a:ext cx="2252446" cy="40472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TW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num>
                        <m:den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altLang="zh-TW" i="1" smtClean="0">
                              <a:latin typeface="Cambria Math" panose="02040503050406030204" pitchFamily="18" charset="0"/>
                            </a:rPr>
                            <m:t>5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=0.028248 </m:t>
                      </m:r>
                      <m:r>
                        <a:rPr lang="zh-TW" altLang="en-US" i="1">
                          <a:latin typeface="Cambria Math" panose="02040503050406030204" pitchFamily="18" charset="0"/>
                        </a:rPr>
                        <m:t>，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altLang="zh-TW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b="0" i="0" smtClean="0">
                          <a:latin typeface="Cambria Math" panose="02040503050406030204" pitchFamily="18" charset="0"/>
                        </a:rPr>
                        <m:t>11</m:t>
                      </m:r>
                    </m:oMath>
                  </m:oMathPara>
                </a14:m>
                <a:endParaRPr lang="zh-TW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9" name="文字方塊 8">
                <a:extLst>
                  <a:ext uri="{FF2B5EF4-FFF2-40B4-BE49-F238E27FC236}">
                    <a16:creationId xmlns:a16="http://schemas.microsoft.com/office/drawing/2014/main" id="{61D25291-25AD-8CE2-5ED8-C16B39FEB2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903" y="5472234"/>
                <a:ext cx="2252446" cy="404726"/>
              </a:xfrm>
              <a:prstGeom prst="rect">
                <a:avLst/>
              </a:prstGeom>
              <a:blipFill>
                <a:blip r:embed="rId4"/>
                <a:stretch>
                  <a:fillRect l="-2168" t="-1515" b="-1363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圖片 10">
            <a:extLst>
              <a:ext uri="{FF2B5EF4-FFF2-40B4-BE49-F238E27FC236}">
                <a16:creationId xmlns:a16="http://schemas.microsoft.com/office/drawing/2014/main" id="{03E4A2F1-8876-CDAA-7F50-70D57D6065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1782" y="4177226"/>
            <a:ext cx="3336077" cy="189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5899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8A62F7-9568-45A1-9FFF-07D07A6C6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一般</a:t>
            </a:r>
            <a:r>
              <a:rPr lang="en-US" altLang="zh-TW" dirty="0"/>
              <a:t>ML</a:t>
            </a:r>
            <a:r>
              <a:rPr lang="zh-TW" altLang="en-US" dirty="0"/>
              <a:t>方法 </a:t>
            </a:r>
            <a:r>
              <a:rPr lang="en-US" altLang="zh-TW" dirty="0"/>
              <a:t>– case 1 (1)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969E4E2-47D8-4E32-A938-25B75FC0F8FB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FEE1DBC-75AD-4004-95E7-D1383218276D}" type="slidenum">
              <a:rPr lang="en-US" altLang="zh-TW" smtClean="0"/>
              <a:pPr/>
              <a:t>17</a:t>
            </a:fld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7F8D552-37CE-4C8D-7916-EA9EFFFD6E51}"/>
              </a:ext>
            </a:extLst>
          </p:cNvPr>
          <p:cNvSpPr txBox="1"/>
          <p:nvPr/>
        </p:nvSpPr>
        <p:spPr>
          <a:xfrm>
            <a:off x="393921" y="1120676"/>
            <a:ext cx="835615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資料源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僅使用</a:t>
            </a:r>
            <a:r>
              <a:rPr lang="en-US" altLang="zh-TW" dirty="0" err="1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custinfo</a:t>
            </a: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Missing value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dirty="0" err="1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sar_flag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的空值為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testing data)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en-US" altLang="zh-TW" dirty="0" err="1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occupation_code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缺少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116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，占比不高</a:t>
            </a: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E8EDDC9-689D-8A99-096A-D3E07A3F7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601" y="1675489"/>
            <a:ext cx="3056724" cy="2359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2F525572-248B-A046-C552-33622B137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601" y="4482643"/>
            <a:ext cx="4264738" cy="175606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022F8E4B-75B9-F3DE-5A92-EA91E02B7C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5252" y="1308683"/>
            <a:ext cx="4587948" cy="304724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226855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8A62F7-9568-45A1-9FFF-07D07A6C6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一般</a:t>
            </a:r>
            <a:r>
              <a:rPr lang="en-US" altLang="zh-TW" dirty="0"/>
              <a:t>ML</a:t>
            </a:r>
            <a:r>
              <a:rPr lang="zh-TW" altLang="en-US" dirty="0"/>
              <a:t>方法 </a:t>
            </a:r>
            <a:r>
              <a:rPr lang="en-US" altLang="zh-TW" dirty="0"/>
              <a:t>– case 1 (2)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969E4E2-47D8-4E32-A938-25B75FC0F8FB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FEE1DBC-75AD-4004-95E7-D1383218276D}" type="slidenum">
              <a:rPr lang="en-US" altLang="zh-TW" smtClean="0"/>
              <a:pPr/>
              <a:t>18</a:t>
            </a:fld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7F8D552-37CE-4C8D-7916-EA9EFFFD6E51}"/>
              </a:ext>
            </a:extLst>
          </p:cNvPr>
          <p:cNvSpPr txBox="1"/>
          <p:nvPr/>
        </p:nvSpPr>
        <p:spPr>
          <a:xfrm>
            <a:off x="393922" y="1120676"/>
            <a:ext cx="433710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u="none" strike="noStrike" kern="1200" dirty="0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特徵選擇</a:t>
            </a:r>
            <a:endParaRPr lang="en-US" altLang="zh-TW" u="none" strike="noStrike" kern="1200" dirty="0">
              <a:solidFill>
                <a:schemeClr val="dk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刪除</a:t>
            </a:r>
            <a:r>
              <a:rPr lang="en-US" altLang="zh-TW" dirty="0" err="1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alert_key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date</a:t>
            </a:r>
          </a:p>
          <a:p>
            <a:pPr marL="800100" lvl="1" indent="-342900">
              <a:buFont typeface="+mj-lt"/>
              <a:buAutoNum type="arabicPeriod"/>
            </a:pPr>
            <a:endParaRPr lang="en-US" altLang="zh-TW" u="none" strike="noStrike" kern="1200" dirty="0">
              <a:solidFill>
                <a:schemeClr val="dk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u="none" strike="noStrike" kern="1200" dirty="0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特徵工程</a:t>
            </a:r>
            <a:endParaRPr lang="en-US" altLang="zh-TW" u="none" strike="noStrike" kern="1200" dirty="0">
              <a:solidFill>
                <a:schemeClr val="dk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刪除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missing value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altLang="zh-TW" b="0" i="0" dirty="0" err="1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LabelEncoding</a:t>
            </a:r>
            <a:r>
              <a:rPr lang="en-US" altLang="zh-TW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(</a:t>
            </a:r>
            <a:r>
              <a:rPr lang="en-US" altLang="zh-TW" b="0" i="0" dirty="0" err="1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cust_id</a:t>
            </a:r>
            <a:r>
              <a:rPr lang="en-US" altLang="zh-TW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zh-TW" u="none" strike="noStrike" kern="1200" dirty="0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Resample (SMOTE)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altLang="zh-TW" u="none" strike="noStrike" kern="1200" dirty="0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Target Encoding (</a:t>
            </a:r>
            <a:r>
              <a:rPr lang="en-US" altLang="zh-TW" u="none" strike="noStrike" kern="1200" dirty="0" err="1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occupation_code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AGE</a:t>
            </a:r>
            <a:r>
              <a:rPr lang="en-US" altLang="zh-TW" u="none" strike="noStrike" kern="1200" dirty="0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u="none" strike="noStrike" kern="1200" dirty="0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資料切分</a:t>
            </a:r>
            <a:endParaRPr lang="en-US" altLang="zh-TW" u="none" strike="noStrike" kern="1200" dirty="0">
              <a:solidFill>
                <a:schemeClr val="dk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lvl="1"/>
            <a:r>
              <a:rPr lang="en-US" altLang="zh-TW" u="none" strike="noStrike" kern="1200" dirty="0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train: 19032, validation: 4758, test: 1845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AFCCC5B-FDF1-31D3-2E0F-EAD4D33006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216" y="3817327"/>
            <a:ext cx="1524213" cy="828791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12699A67-D562-7897-7164-9BABBF0D66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216" y="4832004"/>
            <a:ext cx="1627260" cy="828791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6F16A93B-8115-F49D-6DAF-B939DA66F7EE}"/>
              </a:ext>
            </a:extLst>
          </p:cNvPr>
          <p:cNvSpPr txBox="1"/>
          <p:nvPr/>
        </p:nvSpPr>
        <p:spPr>
          <a:xfrm>
            <a:off x="4731030" y="1705451"/>
            <a:ext cx="4337108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Model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–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Random Forest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Public Score: 0.006644</a:t>
            </a:r>
          </a:p>
          <a:p>
            <a:pPr lvl="1"/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88D08748-355A-A3B0-C735-841BD663DB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5310" y="2072614"/>
            <a:ext cx="3467029" cy="2716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5786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8A62F7-9568-45A1-9FFF-07D07A6C6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一般</a:t>
            </a:r>
            <a:r>
              <a:rPr lang="en-US" altLang="zh-TW" dirty="0"/>
              <a:t>ML</a:t>
            </a:r>
            <a:r>
              <a:rPr lang="zh-TW" altLang="en-US" dirty="0"/>
              <a:t>方法 </a:t>
            </a:r>
            <a:r>
              <a:rPr lang="en-US" altLang="zh-TW" dirty="0"/>
              <a:t>– case 2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969E4E2-47D8-4E32-A938-25B75FC0F8FB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FEE1DBC-75AD-4004-95E7-D1383218276D}" type="slidenum">
              <a:rPr lang="en-US" altLang="zh-TW" smtClean="0"/>
              <a:pPr/>
              <a:t>19</a:t>
            </a:fld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7F8D552-37CE-4C8D-7916-EA9EFFFD6E51}"/>
              </a:ext>
            </a:extLst>
          </p:cNvPr>
          <p:cNvSpPr txBox="1"/>
          <p:nvPr/>
        </p:nvSpPr>
        <p:spPr>
          <a:xfrm>
            <a:off x="393921" y="1120676"/>
            <a:ext cx="8356158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資料源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 err="1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custinfo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 err="1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cdtx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 err="1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ccba</a:t>
            </a: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u="none" strike="noStrike" kern="1200" dirty="0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特徵選擇</a:t>
            </a:r>
            <a:endParaRPr lang="en-US" altLang="zh-TW" u="none" strike="noStrike" kern="1200" dirty="0">
              <a:solidFill>
                <a:schemeClr val="dk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lvl="1"/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刪除</a:t>
            </a:r>
            <a:r>
              <a:rPr lang="en-US" altLang="zh-TW" dirty="0" err="1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alert_key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 err="1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cust_id</a:t>
            </a: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特徵生成</a:t>
            </a: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altLang="zh-TW" dirty="0" err="1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cdtx</a:t>
            </a: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/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當日總交易數量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dirty="0" err="1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amt_ct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lvl="2"/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當日於多少個消費地國家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dirty="0" err="1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country_ct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lvl="2"/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當日是否有跨國交易 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(country)</a:t>
            </a:r>
          </a:p>
          <a:p>
            <a:pPr lvl="2"/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當日有多少個消費地幣別 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dirty="0" err="1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cur_type_ct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lvl="2"/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當日是否有跨幣別交易 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dirty="0" err="1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cur_type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altLang="zh-TW" dirty="0" err="1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ccba</a:t>
            </a: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/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以使用額度是否超過總額度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dirty="0" err="1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amt_over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lvl="2"/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特徵工程</a:t>
            </a:r>
            <a:endParaRPr lang="en-US" altLang="zh-TW" dirty="0">
              <a:solidFill>
                <a:schemeClr val="dk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Cyclical features encoding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(date -&gt; </a:t>
            </a:r>
            <a:r>
              <a:rPr lang="en-US" altLang="zh-TW" dirty="0" err="1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month_sin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 err="1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month_cos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 err="1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day_sin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 err="1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day_cos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800100" lvl="1" indent="-342900">
              <a:buFont typeface="+mj-lt"/>
              <a:buAutoNum type="arabicPeriod"/>
            </a:pP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刪除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missing value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altLang="zh-TW" u="none" strike="noStrike" kern="1200" dirty="0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Resample (SMOTE)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altLang="zh-TW" u="none" strike="noStrike" kern="1200" dirty="0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Target Encoding (</a:t>
            </a:r>
            <a:r>
              <a:rPr lang="en-US" altLang="zh-TW" u="none" strike="noStrike" kern="1200" dirty="0" err="1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occupation_code</a:t>
            </a:r>
            <a:r>
              <a:rPr lang="zh-TW" altLang="en-US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AGE</a:t>
            </a:r>
            <a:r>
              <a:rPr lang="en-US" altLang="zh-TW" u="none" strike="noStrike" kern="1200" dirty="0">
                <a:solidFill>
                  <a:schemeClr val="dk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)</a:t>
            </a:r>
          </a:p>
          <a:p>
            <a:pPr marL="800100" lvl="1" indent="-342900">
              <a:buFont typeface="+mj-lt"/>
              <a:buAutoNum type="arabicPeriod"/>
            </a:pPr>
            <a:endParaRPr lang="en-US" altLang="zh-TW" u="none" strike="noStrike" kern="1200" dirty="0">
              <a:solidFill>
                <a:schemeClr val="dk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Model - Bayes (Gaussian)</a:t>
            </a:r>
          </a:p>
          <a:p>
            <a:pPr lvl="1"/>
            <a:r>
              <a:rPr lang="en-US" altLang="zh-TW" dirty="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Public Score: 0.006230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2D84E6F-EC34-D744-D96E-20D37E2D7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918" y="1436383"/>
            <a:ext cx="4545837" cy="182326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37443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27143D-09FE-4BE1-9D99-CF6B70710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背景說明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69390199-C78B-4255-AC99-2129D12EF34B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FEE1DBC-75AD-4004-95E7-D1383218276D}" type="slidenum">
              <a:rPr lang="en-US" altLang="zh-TW" smtClean="0"/>
              <a:pPr/>
              <a:t>2</a:t>
            </a:fld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61BE457-B23F-455E-A7C9-0D450C3A0F53}"/>
              </a:ext>
            </a:extLst>
          </p:cNvPr>
          <p:cNvSpPr txBox="1"/>
          <p:nvPr/>
        </p:nvSpPr>
        <p:spPr>
          <a:xfrm>
            <a:off x="794327" y="2567555"/>
            <a:ext cx="537094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2"/>
              </a:rPr>
              <a:t>https://tbrain.trendmicro.com.tw/Competitions/Details/24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DC750BD6-6024-81AB-BA1F-26FA657D2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27" y="1857750"/>
            <a:ext cx="7176655" cy="496726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44DD3D4E-193E-8682-41A3-B46BDEDE3F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946" y="3199080"/>
            <a:ext cx="8206281" cy="1926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0742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8A62F7-9568-45A1-9FFF-07D07A6C6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一般</a:t>
            </a:r>
            <a:r>
              <a:rPr lang="en-US" altLang="zh-TW" dirty="0"/>
              <a:t>ML</a:t>
            </a:r>
            <a:r>
              <a:rPr lang="zh-TW" altLang="en-US" dirty="0"/>
              <a:t>方法 </a:t>
            </a:r>
            <a:r>
              <a:rPr lang="en-US" altLang="zh-TW" dirty="0"/>
              <a:t>– case 3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969E4E2-47D8-4E32-A938-25B75FC0F8FB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FEE1DBC-75AD-4004-95E7-D1383218276D}" type="slidenum">
              <a:rPr lang="en-US" altLang="zh-TW" smtClean="0"/>
              <a:pPr/>
              <a:t>20</a:t>
            </a:fld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7F8D552-37CE-4C8D-7916-EA9EFFFD6E51}"/>
              </a:ext>
            </a:extLst>
          </p:cNvPr>
          <p:cNvSpPr txBox="1"/>
          <p:nvPr/>
        </p:nvSpPr>
        <p:spPr>
          <a:xfrm>
            <a:off x="393921" y="1120676"/>
            <a:ext cx="8356158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dk1"/>
                </a:solidFill>
              </a:rPr>
              <a:t>資料源</a:t>
            </a:r>
            <a:r>
              <a:rPr lang="en-US" altLang="zh-TW" dirty="0">
                <a:solidFill>
                  <a:schemeClr val="dk1"/>
                </a:solidFill>
              </a:rPr>
              <a:t>:</a:t>
            </a:r>
            <a:r>
              <a:rPr lang="zh-TW" altLang="en-US" dirty="0">
                <a:solidFill>
                  <a:schemeClr val="dk1"/>
                </a:solidFill>
              </a:rPr>
              <a:t> </a:t>
            </a:r>
            <a:r>
              <a:rPr lang="en-US" altLang="zh-TW" dirty="0" err="1">
                <a:solidFill>
                  <a:schemeClr val="dk1"/>
                </a:solidFill>
              </a:rPr>
              <a:t>custinfo</a:t>
            </a:r>
            <a:r>
              <a:rPr lang="en-US" altLang="zh-TW" dirty="0">
                <a:solidFill>
                  <a:schemeClr val="dk1"/>
                </a:solidFill>
              </a:rPr>
              <a:t>(</a:t>
            </a:r>
            <a:r>
              <a:rPr lang="zh-TW" altLang="en-US" dirty="0">
                <a:solidFill>
                  <a:schemeClr val="dk1"/>
                </a:solidFill>
              </a:rPr>
              <a:t>日</a:t>
            </a:r>
            <a:r>
              <a:rPr lang="en-US" altLang="zh-TW" dirty="0">
                <a:solidFill>
                  <a:schemeClr val="dk1"/>
                </a:solidFill>
              </a:rPr>
              <a:t>)</a:t>
            </a:r>
            <a:r>
              <a:rPr lang="zh-TW" altLang="en-US" dirty="0">
                <a:solidFill>
                  <a:schemeClr val="dk1"/>
                </a:solidFill>
              </a:rPr>
              <a:t>、</a:t>
            </a:r>
            <a:r>
              <a:rPr lang="en-US" altLang="zh-TW" dirty="0" err="1">
                <a:solidFill>
                  <a:schemeClr val="dk1"/>
                </a:solidFill>
              </a:rPr>
              <a:t>ccba</a:t>
            </a:r>
            <a:r>
              <a:rPr lang="en-US" altLang="zh-TW" dirty="0">
                <a:solidFill>
                  <a:schemeClr val="dk1"/>
                </a:solidFill>
              </a:rPr>
              <a:t>(</a:t>
            </a:r>
            <a:r>
              <a:rPr lang="zh-TW" altLang="en-US" dirty="0">
                <a:solidFill>
                  <a:schemeClr val="dk1"/>
                </a:solidFill>
              </a:rPr>
              <a:t>月</a:t>
            </a:r>
            <a:r>
              <a:rPr lang="en-US" altLang="zh-TW" dirty="0">
                <a:solidFill>
                  <a:schemeClr val="dk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dk1"/>
                </a:solidFill>
              </a:rPr>
              <a:t>資料合併</a:t>
            </a:r>
            <a:endParaRPr lang="en-US" altLang="zh-TW" dirty="0">
              <a:solidFill>
                <a:schemeClr val="dk1"/>
              </a:solidFill>
            </a:endParaRPr>
          </a:p>
          <a:p>
            <a:pPr lvl="1"/>
            <a:r>
              <a:rPr lang="zh-TW" altLang="en-US" dirty="0">
                <a:solidFill>
                  <a:schemeClr val="dk1"/>
                </a:solidFill>
              </a:rPr>
              <a:t>透過</a:t>
            </a:r>
            <a:r>
              <a:rPr lang="en-US" altLang="zh-TW" dirty="0" err="1">
                <a:solidFill>
                  <a:schemeClr val="dk1"/>
                </a:solidFill>
              </a:rPr>
              <a:t>Custinfo</a:t>
            </a:r>
            <a:r>
              <a:rPr lang="zh-TW" altLang="en-US" dirty="0">
                <a:solidFill>
                  <a:schemeClr val="dk1"/>
                </a:solidFill>
              </a:rPr>
              <a:t>中某</a:t>
            </a:r>
            <a:r>
              <a:rPr lang="en-US" altLang="zh-TW" dirty="0" err="1">
                <a:solidFill>
                  <a:schemeClr val="dk1"/>
                </a:solidFill>
              </a:rPr>
              <a:t>cust_id</a:t>
            </a:r>
            <a:r>
              <a:rPr lang="zh-TW" altLang="en-US" dirty="0">
                <a:solidFill>
                  <a:schemeClr val="dk1"/>
                </a:solidFill>
              </a:rPr>
              <a:t>的某日時間點去找出對應的</a:t>
            </a:r>
            <a:r>
              <a:rPr lang="en-US" altLang="zh-TW" dirty="0" err="1">
                <a:solidFill>
                  <a:schemeClr val="dk1"/>
                </a:solidFill>
              </a:rPr>
              <a:t>ccba</a:t>
            </a:r>
            <a:r>
              <a:rPr lang="zh-TW" altLang="en-US" dirty="0">
                <a:solidFill>
                  <a:schemeClr val="dk1"/>
                </a:solidFill>
              </a:rPr>
              <a:t>月資料</a:t>
            </a:r>
            <a:endParaRPr lang="en-US" altLang="zh-TW" dirty="0">
              <a:solidFill>
                <a:schemeClr val="dk1"/>
              </a:solidFill>
            </a:endParaRPr>
          </a:p>
          <a:p>
            <a:pPr lvl="1"/>
            <a:endParaRPr lang="en-US" altLang="zh-TW" dirty="0">
              <a:solidFill>
                <a:schemeClr val="dk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dk1"/>
                </a:solidFill>
              </a:rPr>
              <a:t>特徵生成</a:t>
            </a:r>
            <a:endParaRPr lang="en-US" altLang="zh-TW" dirty="0">
              <a:solidFill>
                <a:schemeClr val="dk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dirty="0" err="1">
                <a:solidFill>
                  <a:schemeClr val="dk1"/>
                </a:solidFill>
              </a:rPr>
              <a:t>am_pct</a:t>
            </a:r>
            <a:r>
              <a:rPr lang="en-US" altLang="zh-TW" dirty="0">
                <a:solidFill>
                  <a:schemeClr val="dk1"/>
                </a:solidFill>
              </a:rPr>
              <a:t>:</a:t>
            </a:r>
            <a:r>
              <a:rPr lang="zh-TW" altLang="en-US" dirty="0">
                <a:solidFill>
                  <a:schemeClr val="dk1"/>
                </a:solidFill>
              </a:rPr>
              <a:t> 已使用額度 </a:t>
            </a:r>
            <a:r>
              <a:rPr lang="en-US" altLang="zh-TW" dirty="0">
                <a:solidFill>
                  <a:schemeClr val="dk1"/>
                </a:solidFill>
              </a:rPr>
              <a:t>/ </a:t>
            </a:r>
            <a:r>
              <a:rPr lang="zh-TW" altLang="en-US" dirty="0">
                <a:solidFill>
                  <a:schemeClr val="dk1"/>
                </a:solidFill>
              </a:rPr>
              <a:t>總額度</a:t>
            </a:r>
            <a:endParaRPr lang="en-US" altLang="zh-TW" dirty="0">
              <a:solidFill>
                <a:schemeClr val="dk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u="none" strike="noStrike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特徵選擇</a:t>
            </a:r>
            <a:endParaRPr lang="en-US" altLang="zh-TW" u="none" strike="noStrike" kern="1200" dirty="0">
              <a:solidFill>
                <a:schemeClr val="dk1"/>
              </a:solidFill>
              <a:effectLst/>
              <a:latin typeface="+mn-lt"/>
              <a:ea typeface="+mn-ea"/>
              <a:cs typeface="+mn-cs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TW" altLang="en-US" dirty="0">
                <a:solidFill>
                  <a:schemeClr val="dk1"/>
                </a:solidFill>
              </a:rPr>
              <a:t>刪除</a:t>
            </a:r>
            <a:r>
              <a:rPr lang="en-US" altLang="zh-TW" dirty="0" err="1">
                <a:solidFill>
                  <a:schemeClr val="dk1"/>
                </a:solidFill>
              </a:rPr>
              <a:t>alert_key</a:t>
            </a:r>
            <a:r>
              <a:rPr lang="zh-TW" altLang="en-US" dirty="0">
                <a:solidFill>
                  <a:schemeClr val="dk1"/>
                </a:solidFill>
              </a:rPr>
              <a:t>、</a:t>
            </a:r>
            <a:r>
              <a:rPr lang="en-US" altLang="zh-TW" dirty="0">
                <a:solidFill>
                  <a:schemeClr val="dk1"/>
                </a:solidFill>
              </a:rPr>
              <a:t>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dk1"/>
                </a:solidFill>
              </a:rPr>
              <a:t>特徵工程</a:t>
            </a:r>
            <a:endParaRPr lang="en-US" altLang="zh-TW" dirty="0">
              <a:solidFill>
                <a:schemeClr val="dk1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zh-TW" b="0" i="0" dirty="0" err="1">
                <a:solidFill>
                  <a:srgbClr val="002339"/>
                </a:solidFill>
                <a:effectLst/>
                <a:latin typeface="Open Sans" panose="020B0604020202020204" pitchFamily="34" charset="0"/>
              </a:rPr>
              <a:t>LabelEncoding</a:t>
            </a:r>
            <a:r>
              <a:rPr lang="en-US" altLang="zh-TW" b="0" i="0" dirty="0">
                <a:solidFill>
                  <a:srgbClr val="002339"/>
                </a:solidFill>
                <a:effectLst/>
                <a:latin typeface="Open Sans" panose="020B0604020202020204" pitchFamily="34" charset="0"/>
              </a:rPr>
              <a:t> (</a:t>
            </a:r>
            <a:r>
              <a:rPr lang="en-US" altLang="zh-TW" b="0" i="0" dirty="0" err="1">
                <a:solidFill>
                  <a:srgbClr val="002339"/>
                </a:solidFill>
                <a:effectLst/>
                <a:latin typeface="Open Sans" panose="020B0604020202020204" pitchFamily="34" charset="0"/>
              </a:rPr>
              <a:t>cust_id</a:t>
            </a:r>
            <a:r>
              <a:rPr lang="en-US" altLang="zh-TW" b="0" i="0" dirty="0">
                <a:solidFill>
                  <a:srgbClr val="002339"/>
                </a:solidFill>
                <a:effectLst/>
                <a:latin typeface="Open Sans" panose="020B0604020202020204" pitchFamily="34" charset="0"/>
              </a:rPr>
              <a:t>)</a:t>
            </a:r>
            <a:endParaRPr lang="en-US" altLang="zh-TW" dirty="0">
              <a:solidFill>
                <a:schemeClr val="dk1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TW" altLang="en-US" dirty="0">
                <a:solidFill>
                  <a:schemeClr val="dk1"/>
                </a:solidFill>
              </a:rPr>
              <a:t>刪除</a:t>
            </a:r>
            <a:r>
              <a:rPr lang="en-US" altLang="zh-TW" dirty="0">
                <a:solidFill>
                  <a:schemeClr val="dk1"/>
                </a:solidFill>
              </a:rPr>
              <a:t>missing value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altLang="zh-TW" u="none" strike="noStrike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Resample (SMOTE)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altLang="zh-TW" u="none" strike="noStrike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Target Encoding (</a:t>
            </a:r>
            <a:r>
              <a:rPr lang="en-US" altLang="zh-TW" u="none" strike="noStrike" kern="1200" dirty="0" err="1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occupation_code</a:t>
            </a:r>
            <a:r>
              <a:rPr lang="zh-TW" altLang="en-US" dirty="0">
                <a:solidFill>
                  <a:schemeClr val="dk1"/>
                </a:solidFill>
              </a:rPr>
              <a:t>、</a:t>
            </a:r>
            <a:r>
              <a:rPr lang="en-US" altLang="zh-TW" dirty="0">
                <a:solidFill>
                  <a:schemeClr val="dk1"/>
                </a:solidFill>
              </a:rPr>
              <a:t>AGE</a:t>
            </a:r>
            <a:r>
              <a:rPr lang="en-US" altLang="zh-TW" u="none" strike="noStrike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altLang="zh-TW" dirty="0">
              <a:solidFill>
                <a:schemeClr val="dk1"/>
              </a:solidFill>
            </a:endParaRPr>
          </a:p>
          <a:p>
            <a:pPr lvl="1"/>
            <a:endParaRPr lang="en-US" altLang="zh-TW" dirty="0">
              <a:solidFill>
                <a:schemeClr val="dk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dk1"/>
                </a:solidFill>
              </a:rPr>
              <a:t>Model - Bayes (Gaussian)</a:t>
            </a:r>
          </a:p>
          <a:p>
            <a:pPr lvl="1"/>
            <a:r>
              <a:rPr lang="en-US" altLang="zh-TW" dirty="0">
                <a:solidFill>
                  <a:schemeClr val="dk1"/>
                </a:solidFill>
              </a:rPr>
              <a:t>Public Score: 0.008984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9AB2CF0A-2115-4967-18DE-4B1227E1B7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69" t="24000" r="39163" b="39223"/>
          <a:stretch/>
        </p:blipFill>
        <p:spPr>
          <a:xfrm>
            <a:off x="4879118" y="2145454"/>
            <a:ext cx="4051521" cy="222396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466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8A62F7-9568-45A1-9FFF-07D07A6C6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一般</a:t>
            </a:r>
            <a:r>
              <a:rPr lang="en-US" altLang="zh-TW" dirty="0"/>
              <a:t>ML</a:t>
            </a:r>
            <a:r>
              <a:rPr lang="zh-TW" altLang="en-US" dirty="0"/>
              <a:t>方法 </a:t>
            </a:r>
            <a:r>
              <a:rPr lang="en-US" altLang="zh-TW" dirty="0"/>
              <a:t>– case 4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969E4E2-47D8-4E32-A938-25B75FC0F8FB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FEE1DBC-75AD-4004-95E7-D1383218276D}" type="slidenum">
              <a:rPr lang="en-US" altLang="zh-TW" smtClean="0"/>
              <a:pPr/>
              <a:t>21</a:t>
            </a:fld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7F8D552-37CE-4C8D-7916-EA9EFFFD6E51}"/>
              </a:ext>
            </a:extLst>
          </p:cNvPr>
          <p:cNvSpPr txBox="1"/>
          <p:nvPr/>
        </p:nvSpPr>
        <p:spPr>
          <a:xfrm>
            <a:off x="393921" y="1120676"/>
            <a:ext cx="835615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dk1"/>
                </a:solidFill>
              </a:rPr>
              <a:t>資料源</a:t>
            </a:r>
            <a:r>
              <a:rPr lang="en-US" altLang="zh-TW" dirty="0">
                <a:solidFill>
                  <a:schemeClr val="dk1"/>
                </a:solidFill>
              </a:rPr>
              <a:t>:</a:t>
            </a:r>
            <a:r>
              <a:rPr lang="zh-TW" altLang="en-US" dirty="0">
                <a:solidFill>
                  <a:schemeClr val="dk1"/>
                </a:solidFill>
              </a:rPr>
              <a:t> </a:t>
            </a:r>
            <a:r>
              <a:rPr lang="en-US" altLang="zh-TW" dirty="0" err="1">
                <a:solidFill>
                  <a:schemeClr val="dk1"/>
                </a:solidFill>
              </a:rPr>
              <a:t>custinfo</a:t>
            </a:r>
            <a:r>
              <a:rPr lang="zh-TW" altLang="en-US" dirty="0">
                <a:solidFill>
                  <a:schemeClr val="dk1"/>
                </a:solidFill>
              </a:rPr>
              <a:t>、</a:t>
            </a:r>
            <a:r>
              <a:rPr lang="en-US" altLang="zh-TW" dirty="0" err="1">
                <a:solidFill>
                  <a:schemeClr val="dk1"/>
                </a:solidFill>
              </a:rPr>
              <a:t>ccba</a:t>
            </a:r>
            <a:r>
              <a:rPr lang="zh-TW" altLang="en-US" dirty="0">
                <a:solidFill>
                  <a:schemeClr val="dk1"/>
                </a:solidFill>
              </a:rPr>
              <a:t>、</a:t>
            </a:r>
            <a:r>
              <a:rPr lang="en-US" altLang="zh-TW" dirty="0" err="1">
                <a:solidFill>
                  <a:schemeClr val="dk1"/>
                </a:solidFill>
              </a:rPr>
              <a:t>cdtx</a:t>
            </a:r>
            <a:r>
              <a:rPr lang="zh-TW" altLang="en-US" dirty="0">
                <a:solidFill>
                  <a:schemeClr val="dk1"/>
                </a:solidFill>
              </a:rPr>
              <a:t>、</a:t>
            </a:r>
            <a:r>
              <a:rPr lang="en-US" altLang="zh-TW" dirty="0" err="1">
                <a:solidFill>
                  <a:schemeClr val="dk1"/>
                </a:solidFill>
              </a:rPr>
              <a:t>dp</a:t>
            </a:r>
            <a:r>
              <a:rPr lang="zh-TW" altLang="en-US" dirty="0">
                <a:solidFill>
                  <a:schemeClr val="dk1"/>
                </a:solidFill>
              </a:rPr>
              <a:t>、</a:t>
            </a:r>
            <a:r>
              <a:rPr lang="en-US" altLang="zh-TW" dirty="0">
                <a:solidFill>
                  <a:schemeClr val="dk1"/>
                </a:solidFill>
              </a:rPr>
              <a:t>remit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chemeClr val="dk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dk1"/>
                </a:solidFill>
              </a:rPr>
              <a:t>合併</a:t>
            </a:r>
            <a:r>
              <a:rPr lang="en-US" altLang="zh-TW" dirty="0" err="1">
                <a:solidFill>
                  <a:schemeClr val="dk1"/>
                </a:solidFill>
              </a:rPr>
              <a:t>Custinfo</a:t>
            </a:r>
            <a:r>
              <a:rPr lang="zh-TW" altLang="en-US" dirty="0">
                <a:solidFill>
                  <a:schemeClr val="dk1"/>
                </a:solidFill>
              </a:rPr>
              <a:t> </a:t>
            </a:r>
            <a:r>
              <a:rPr lang="en-US" altLang="zh-TW" dirty="0">
                <a:solidFill>
                  <a:schemeClr val="dk1"/>
                </a:solidFill>
              </a:rPr>
              <a:t>&amp;</a:t>
            </a:r>
            <a:r>
              <a:rPr lang="zh-TW" altLang="en-US" dirty="0">
                <a:solidFill>
                  <a:schemeClr val="dk1"/>
                </a:solidFill>
              </a:rPr>
              <a:t> </a:t>
            </a:r>
            <a:r>
              <a:rPr lang="en-US" altLang="zh-TW" dirty="0" err="1">
                <a:solidFill>
                  <a:schemeClr val="dk1"/>
                </a:solidFill>
              </a:rPr>
              <a:t>ccba</a:t>
            </a:r>
            <a:endParaRPr lang="en-US" altLang="zh-TW" dirty="0">
              <a:solidFill>
                <a:schemeClr val="dk1"/>
              </a:solidFill>
            </a:endParaRPr>
          </a:p>
          <a:p>
            <a:pPr lvl="1"/>
            <a:r>
              <a:rPr lang="zh-TW" altLang="en-US" dirty="0">
                <a:solidFill>
                  <a:schemeClr val="dk1"/>
                </a:solidFill>
              </a:rPr>
              <a:t>透過</a:t>
            </a:r>
            <a:r>
              <a:rPr lang="en-US" altLang="zh-TW" dirty="0" err="1">
                <a:solidFill>
                  <a:schemeClr val="dk1"/>
                </a:solidFill>
              </a:rPr>
              <a:t>Custinfo</a:t>
            </a:r>
            <a:r>
              <a:rPr lang="zh-TW" altLang="en-US" dirty="0">
                <a:solidFill>
                  <a:schemeClr val="dk1"/>
                </a:solidFill>
              </a:rPr>
              <a:t>中某</a:t>
            </a:r>
            <a:r>
              <a:rPr lang="en-US" altLang="zh-TW" dirty="0" err="1">
                <a:solidFill>
                  <a:schemeClr val="dk1"/>
                </a:solidFill>
              </a:rPr>
              <a:t>cust_id</a:t>
            </a:r>
            <a:r>
              <a:rPr lang="zh-TW" altLang="en-US" dirty="0">
                <a:solidFill>
                  <a:schemeClr val="dk1"/>
                </a:solidFill>
              </a:rPr>
              <a:t>的某日時間點去找出對應的</a:t>
            </a:r>
            <a:r>
              <a:rPr lang="en-US" altLang="zh-TW" dirty="0" err="1">
                <a:solidFill>
                  <a:schemeClr val="dk1"/>
                </a:solidFill>
              </a:rPr>
              <a:t>ccba</a:t>
            </a:r>
            <a:r>
              <a:rPr lang="zh-TW" altLang="en-US" dirty="0">
                <a:solidFill>
                  <a:schemeClr val="dk1"/>
                </a:solidFill>
              </a:rPr>
              <a:t>月資料</a:t>
            </a:r>
            <a:endParaRPr lang="en-US" altLang="zh-TW" dirty="0">
              <a:solidFill>
                <a:schemeClr val="dk1"/>
              </a:solidFill>
            </a:endParaRPr>
          </a:p>
          <a:p>
            <a:pPr lvl="1"/>
            <a:endParaRPr lang="en-US" altLang="zh-TW" dirty="0">
              <a:solidFill>
                <a:schemeClr val="dk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u="none" strike="noStrike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Data parser</a:t>
            </a:r>
          </a:p>
          <a:p>
            <a:pPr lvl="1"/>
            <a:r>
              <a:rPr lang="zh-TW" altLang="en-US" u="none" strike="noStrike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某</a:t>
            </a:r>
            <a:r>
              <a:rPr lang="en-US" altLang="zh-TW" u="none" strike="noStrike" kern="1200" dirty="0" err="1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cust_id</a:t>
            </a:r>
            <a:r>
              <a:rPr lang="zh-TW" altLang="en-US" u="none" strike="noStrike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的前一次</a:t>
            </a:r>
            <a:r>
              <a:rPr lang="en-US" altLang="zh-TW" u="none" strike="noStrike" kern="1200" dirty="0" err="1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alert_key</a:t>
            </a:r>
            <a:r>
              <a:rPr lang="zh-TW" altLang="en-US" dirty="0">
                <a:solidFill>
                  <a:schemeClr val="dk1"/>
                </a:solidFill>
              </a:rPr>
              <a:t>到</a:t>
            </a:r>
            <a:r>
              <a:rPr lang="zh-TW" altLang="en-US" u="none" strike="noStrike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該次</a:t>
            </a:r>
            <a:r>
              <a:rPr lang="en-US" altLang="zh-TW" u="none" strike="noStrike" kern="1200" dirty="0" err="1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alert_key</a:t>
            </a:r>
            <a:r>
              <a:rPr lang="zh-TW" altLang="en-US" u="none" strike="noStrike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中間的所有交易資料視為一個</a:t>
            </a:r>
            <a:r>
              <a:rPr lang="en-US" altLang="zh-TW" u="none" strike="noStrike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sample</a:t>
            </a:r>
            <a:r>
              <a:rPr lang="zh-TW" altLang="en-US" u="none" strike="noStrike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TW" altLang="en-US" dirty="0">
                <a:solidFill>
                  <a:schemeClr val="dk1"/>
                </a:solidFill>
              </a:rPr>
              <a:t>存在</a:t>
            </a:r>
            <a:r>
              <a:rPr lang="en-US" altLang="zh-TW" dirty="0" err="1">
                <a:solidFill>
                  <a:schemeClr val="dk1"/>
                </a:solidFill>
              </a:rPr>
              <a:t>dict</a:t>
            </a:r>
            <a:r>
              <a:rPr lang="zh-TW" altLang="en-US" dirty="0">
                <a:solidFill>
                  <a:schemeClr val="dk1"/>
                </a:solidFill>
              </a:rPr>
              <a:t>中</a:t>
            </a:r>
            <a:endParaRPr lang="en-US" altLang="zh-TW" dirty="0">
              <a:solidFill>
                <a:schemeClr val="dk1"/>
              </a:solidFill>
            </a:endParaRPr>
          </a:p>
          <a:p>
            <a:pPr lvl="1"/>
            <a:endParaRPr lang="en-US" altLang="zh-TW" dirty="0">
              <a:solidFill>
                <a:schemeClr val="dk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dk1"/>
                </a:solidFill>
              </a:rPr>
              <a:t>特徵工程</a:t>
            </a:r>
            <a:endParaRPr lang="en-US" altLang="zh-TW" dirty="0">
              <a:solidFill>
                <a:schemeClr val="dk1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zh-TW" dirty="0">
                <a:solidFill>
                  <a:schemeClr val="dk1"/>
                </a:solidFill>
              </a:rPr>
              <a:t>missing value</a:t>
            </a:r>
            <a:r>
              <a:rPr lang="zh-TW" altLang="en-US" dirty="0">
                <a:solidFill>
                  <a:schemeClr val="dk1"/>
                </a:solidFill>
              </a:rPr>
              <a:t> </a:t>
            </a:r>
            <a:r>
              <a:rPr lang="en-US" altLang="zh-TW" dirty="0">
                <a:solidFill>
                  <a:schemeClr val="dk1"/>
                </a:solidFill>
              </a:rPr>
              <a:t>(</a:t>
            </a:r>
            <a:r>
              <a:rPr lang="zh-TW" altLang="en-US" dirty="0">
                <a:solidFill>
                  <a:schemeClr val="dk1"/>
                </a:solidFill>
              </a:rPr>
              <a:t>數值</a:t>
            </a:r>
            <a:r>
              <a:rPr lang="en-US" altLang="zh-TW" dirty="0">
                <a:solidFill>
                  <a:schemeClr val="dk1"/>
                </a:solidFill>
              </a:rPr>
              <a:t>:</a:t>
            </a:r>
            <a:r>
              <a:rPr lang="zh-TW" altLang="en-US" dirty="0">
                <a:solidFill>
                  <a:schemeClr val="dk1"/>
                </a:solidFill>
              </a:rPr>
              <a:t>補</a:t>
            </a:r>
            <a:r>
              <a:rPr lang="en-US" altLang="zh-TW" dirty="0">
                <a:solidFill>
                  <a:schemeClr val="dk1"/>
                </a:solidFill>
              </a:rPr>
              <a:t>0</a:t>
            </a:r>
            <a:r>
              <a:rPr lang="zh-TW" altLang="en-US" dirty="0">
                <a:solidFill>
                  <a:schemeClr val="dk1"/>
                </a:solidFill>
              </a:rPr>
              <a:t>、類別</a:t>
            </a:r>
            <a:r>
              <a:rPr lang="en-US" altLang="zh-TW" dirty="0">
                <a:solidFill>
                  <a:schemeClr val="dk1"/>
                </a:solidFill>
              </a:rPr>
              <a:t>:None</a:t>
            </a:r>
            <a:r>
              <a:rPr lang="zh-TW" altLang="en-US" dirty="0">
                <a:solidFill>
                  <a:schemeClr val="dk1"/>
                </a:solidFill>
              </a:rPr>
              <a:t>作為一類</a:t>
            </a:r>
            <a:r>
              <a:rPr lang="en-US" altLang="zh-TW" dirty="0">
                <a:solidFill>
                  <a:schemeClr val="dk1"/>
                </a:solidFill>
              </a:rPr>
              <a:t>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altLang="zh-TW" b="0" i="0" dirty="0" err="1">
                <a:solidFill>
                  <a:srgbClr val="002339"/>
                </a:solidFill>
                <a:effectLst/>
                <a:latin typeface="Open Sans" panose="020B0604020202020204" pitchFamily="34" charset="0"/>
              </a:rPr>
              <a:t>LabelEncoding</a:t>
            </a:r>
            <a:endParaRPr lang="en-US" altLang="zh-TW" dirty="0">
              <a:solidFill>
                <a:schemeClr val="dk1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zh-TW" dirty="0" err="1">
                <a:solidFill>
                  <a:schemeClr val="dk1"/>
                </a:solidFill>
              </a:rPr>
              <a:t>StandardScaler</a:t>
            </a:r>
            <a:endParaRPr lang="en-US" altLang="zh-TW" dirty="0">
              <a:solidFill>
                <a:schemeClr val="dk1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endParaRPr lang="en-US" altLang="zh-TW" dirty="0">
              <a:solidFill>
                <a:schemeClr val="dk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dk1"/>
                </a:solidFill>
              </a:rPr>
              <a:t>降維 </a:t>
            </a:r>
            <a:r>
              <a:rPr lang="en-US" altLang="zh-TW" dirty="0">
                <a:solidFill>
                  <a:schemeClr val="dk1"/>
                </a:solidFill>
              </a:rPr>
              <a:t>(PCA)</a:t>
            </a:r>
          </a:p>
          <a:p>
            <a:pPr lvl="1"/>
            <a:r>
              <a:rPr lang="zh-TW" altLang="en-US" dirty="0">
                <a:solidFill>
                  <a:schemeClr val="dk1"/>
                </a:solidFill>
              </a:rPr>
              <a:t>分別對</a:t>
            </a:r>
            <a:r>
              <a:rPr lang="en-US" altLang="zh-TW" dirty="0">
                <a:solidFill>
                  <a:schemeClr val="dk1"/>
                </a:solidFill>
              </a:rPr>
              <a:t>sample</a:t>
            </a:r>
            <a:r>
              <a:rPr lang="zh-TW" altLang="en-US" dirty="0">
                <a:solidFill>
                  <a:schemeClr val="dk1"/>
                </a:solidFill>
              </a:rPr>
              <a:t>中的各個資料集之交易作降維，使每個</a:t>
            </a:r>
            <a:r>
              <a:rPr lang="en-US" altLang="zh-TW" dirty="0">
                <a:solidFill>
                  <a:schemeClr val="dk1"/>
                </a:solidFill>
              </a:rPr>
              <a:t>sample</a:t>
            </a:r>
            <a:r>
              <a:rPr lang="zh-TW" altLang="en-US" dirty="0">
                <a:solidFill>
                  <a:schemeClr val="dk1"/>
                </a:solidFill>
              </a:rPr>
              <a:t>中的所有交易以一筆資料代表</a:t>
            </a:r>
            <a:endParaRPr lang="en-US" altLang="zh-TW" dirty="0">
              <a:solidFill>
                <a:schemeClr val="dk1"/>
              </a:solidFill>
            </a:endParaRPr>
          </a:p>
          <a:p>
            <a:pPr lvl="1"/>
            <a:endParaRPr lang="en-US" altLang="zh-TW" dirty="0">
              <a:solidFill>
                <a:schemeClr val="dk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dk1"/>
                </a:solidFill>
              </a:rPr>
              <a:t>特徵工程</a:t>
            </a:r>
            <a:endParaRPr lang="en-US" altLang="zh-TW" dirty="0">
              <a:solidFill>
                <a:schemeClr val="dk1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zh-TW" u="none" strike="noStrike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Resample (SMOTE)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altLang="zh-TW" u="none" strike="noStrike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Target Encoding (</a:t>
            </a:r>
            <a:r>
              <a:rPr lang="en-US" altLang="zh-TW" u="none" strike="noStrike" kern="1200" dirty="0" err="1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occupation_code</a:t>
            </a:r>
            <a:r>
              <a:rPr lang="zh-TW" altLang="en-US" dirty="0">
                <a:solidFill>
                  <a:schemeClr val="dk1"/>
                </a:solidFill>
              </a:rPr>
              <a:t>、</a:t>
            </a:r>
            <a:r>
              <a:rPr lang="en-US" altLang="zh-TW" dirty="0">
                <a:solidFill>
                  <a:schemeClr val="dk1"/>
                </a:solidFill>
              </a:rPr>
              <a:t>AGE</a:t>
            </a:r>
            <a:r>
              <a:rPr lang="en-US" altLang="zh-TW" u="none" strike="noStrike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altLang="zh-TW" dirty="0">
              <a:solidFill>
                <a:schemeClr val="dk1"/>
              </a:solidFill>
            </a:endParaRPr>
          </a:p>
          <a:p>
            <a:pPr lvl="1"/>
            <a:endParaRPr lang="en-US" altLang="zh-TW" dirty="0">
              <a:solidFill>
                <a:schemeClr val="dk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dk1"/>
                </a:solidFill>
              </a:rPr>
              <a:t>Model</a:t>
            </a:r>
          </a:p>
          <a:p>
            <a:pPr lvl="1"/>
            <a:r>
              <a:rPr lang="en-US" altLang="zh-TW" dirty="0">
                <a:solidFill>
                  <a:schemeClr val="dk1"/>
                </a:solidFill>
              </a:rPr>
              <a:t>Public Score: 0.008960</a:t>
            </a:r>
          </a:p>
        </p:txBody>
      </p:sp>
    </p:spTree>
    <p:extLst>
      <p:ext uri="{BB962C8B-B14F-4D97-AF65-F5344CB8AC3E}">
        <p14:creationId xmlns:p14="http://schemas.microsoft.com/office/powerpoint/2010/main" val="28812940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annerIm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80" y="1735521"/>
            <a:ext cx="4329980" cy="4329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132203" y="1018124"/>
            <a:ext cx="490250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zh-TW" altLang="en-US" sz="3200" b="1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讓人好做事、讓事省時間</a:t>
            </a:r>
          </a:p>
          <a:p>
            <a:pPr fontAlgn="base"/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fontAlgn="base"/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不用寫程式即可簡單做出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應用，快來體驗一站式的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工具</a:t>
            </a:r>
            <a:endParaRPr lang="zh-TW" altLang="en-US" sz="1400" b="0" i="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clrChange>
              <a:clrFrom>
                <a:srgbClr val="FEFFFF"/>
              </a:clrFrom>
              <a:clrTo>
                <a:srgbClr val="FE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95816" y="6065501"/>
            <a:ext cx="2354385" cy="62951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0201" y="5942513"/>
            <a:ext cx="3793799" cy="87549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4639560" y="3134070"/>
            <a:ext cx="38458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TW" sz="3600" b="1" dirty="0">
                <a:solidFill>
                  <a:srgbClr val="0070C0"/>
                </a:solidFill>
                <a:latin typeface="Meiryo UI" panose="020B0604030504040204" pitchFamily="34" charset="-128"/>
                <a:ea typeface="Meiryo UI" panose="020B0604030504040204" pitchFamily="34" charset="-128"/>
                <a:cs typeface="Calibri" panose="020F0502020204030204" pitchFamily="34" charset="0"/>
              </a:rPr>
              <a:t>THANK YOU</a:t>
            </a:r>
          </a:p>
          <a:p>
            <a:pPr algn="r"/>
            <a:r>
              <a:rPr lang="zh-TW" altLang="en-US" sz="3600" b="1" dirty="0">
                <a:solidFill>
                  <a:srgbClr val="0070C0"/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Calibri" panose="020F0502020204030204" pitchFamily="34" charset="0"/>
              </a:rPr>
              <a:t>謝謝聆聽</a:t>
            </a: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FEE1DBC-75AD-4004-95E7-D1383218276D}" type="slidenum">
              <a:rPr lang="en-US" altLang="zh-TW" smtClean="0"/>
              <a:pPr/>
              <a:t>22</a:t>
            </a:fld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489C1DD-4483-4FE3-8020-1B43B414805F}"/>
              </a:ext>
            </a:extLst>
          </p:cNvPr>
          <p:cNvSpPr txBox="1"/>
          <p:nvPr/>
        </p:nvSpPr>
        <p:spPr>
          <a:xfrm>
            <a:off x="2358190" y="2040767"/>
            <a:ext cx="30861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400" dirty="0">
                <a:latin typeface="Google Sans"/>
                <a:cs typeface="Calibri" panose="020F0502020204030204" pitchFamily="34" charset="0"/>
                <a:hlinkClick r:id="rId5"/>
              </a:rPr>
              <a:t>https://www.musesai.com/</a:t>
            </a:r>
            <a:endParaRPr lang="en-US" altLang="zh-TW" sz="1400" dirty="0">
              <a:latin typeface="Google Sans"/>
              <a:cs typeface="Calibri" panose="020F0502020204030204" pitchFamily="34" charset="0"/>
            </a:endParaRPr>
          </a:p>
          <a:p>
            <a:endParaRPr lang="en-US" altLang="zh-TW" sz="1400" dirty="0">
              <a:latin typeface="Google Sans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3528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8A62F7-9568-45A1-9FFF-07D07A6C6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競賽日程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969E4E2-47D8-4E32-A938-25B75FC0F8FB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FEE1DBC-75AD-4004-95E7-D1383218276D}" type="slidenum">
              <a:rPr lang="en-US" altLang="zh-TW" smtClean="0"/>
              <a:pPr/>
              <a:t>3</a:t>
            </a:fld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18908A2-EF7A-36CE-9E7E-082AC3E6424E}"/>
              </a:ext>
            </a:extLst>
          </p:cNvPr>
          <p:cNvSpPr txBox="1"/>
          <p:nvPr/>
        </p:nvSpPr>
        <p:spPr>
          <a:xfrm>
            <a:off x="393921" y="1120676"/>
            <a:ext cx="835615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2022/12/23</a:t>
            </a:r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公布</a:t>
            </a:r>
            <a:r>
              <a:rPr lang="en-US" altLang="zh-TW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Public Leaderboard</a:t>
            </a:r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的預測正解</a:t>
            </a:r>
            <a:endParaRPr lang="en-US" altLang="zh-TW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2022/12/23</a:t>
            </a:r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公布</a:t>
            </a:r>
            <a:r>
              <a:rPr lang="en-US" altLang="zh-TW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Private</a:t>
            </a:r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的相關資料供參賽者修正模型</a:t>
            </a:r>
            <a:endParaRPr lang="en-US" altLang="zh-TW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2022/12/26 </a:t>
            </a:r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下午</a:t>
            </a:r>
            <a:r>
              <a:rPr lang="en-US" altLang="zh-TW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點前</a:t>
            </a:r>
            <a:r>
              <a:rPr lang="zh-TW" altLang="en-US" b="0" i="0" dirty="0">
                <a:solidFill>
                  <a:srgbClr val="FF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最後一次上傳的預測結果</a:t>
            </a: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做</a:t>
            </a:r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為</a:t>
            </a:r>
            <a:r>
              <a:rPr lang="en-US" altLang="zh-TW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Private Leaderboard</a:t>
            </a:r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的成績</a:t>
            </a:r>
            <a:endParaRPr lang="en-US" altLang="zh-TW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2023/01/06</a:t>
            </a:r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公布最終排名</a:t>
            </a:r>
            <a:endParaRPr lang="en-US" altLang="zh-TW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67685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BA0E45-13C5-4231-AE86-1DE634150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資料說明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803483B0-25D9-4F7B-A56C-DCF0A7C2F00B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FEE1DBC-75AD-4004-95E7-D1383218276D}" type="slidenum">
              <a:rPr lang="en-US" altLang="zh-TW" smtClean="0"/>
              <a:pPr/>
              <a:t>4</a:t>
            </a:fld>
            <a:endParaRPr lang="zh-TW" altLang="en-US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169C2569-AB15-E4D8-1A98-665EC43CED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5083658"/>
              </p:ext>
            </p:extLst>
          </p:nvPr>
        </p:nvGraphicFramePr>
        <p:xfrm>
          <a:off x="106594" y="1107347"/>
          <a:ext cx="4295164" cy="510888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97083">
                  <a:extLst>
                    <a:ext uri="{9D8B030D-6E8A-4147-A177-3AD203B41FA5}">
                      <a16:colId xmlns:a16="http://schemas.microsoft.com/office/drawing/2014/main" val="1998600622"/>
                    </a:ext>
                  </a:extLst>
                </a:gridCol>
                <a:gridCol w="1185339">
                  <a:extLst>
                    <a:ext uri="{9D8B030D-6E8A-4147-A177-3AD203B41FA5}">
                      <a16:colId xmlns:a16="http://schemas.microsoft.com/office/drawing/2014/main" val="144751722"/>
                    </a:ext>
                  </a:extLst>
                </a:gridCol>
                <a:gridCol w="1451348">
                  <a:extLst>
                    <a:ext uri="{9D8B030D-6E8A-4147-A177-3AD203B41FA5}">
                      <a16:colId xmlns:a16="http://schemas.microsoft.com/office/drawing/2014/main" val="4110129697"/>
                    </a:ext>
                  </a:extLst>
                </a:gridCol>
                <a:gridCol w="461394">
                  <a:extLst>
                    <a:ext uri="{9D8B030D-6E8A-4147-A177-3AD203B41FA5}">
                      <a16:colId xmlns:a16="http://schemas.microsoft.com/office/drawing/2014/main" val="532679505"/>
                    </a:ext>
                  </a:extLst>
                </a:gridCol>
              </a:tblGrid>
              <a:tr h="34954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TW" alt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資料源</a:t>
                      </a: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u="none" strike="noStrike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欄位名稱</a:t>
                      </a:r>
                      <a:endParaRPr lang="zh-TW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u="none" strike="noStrike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中文說明</a:t>
                      </a:r>
                      <a:endParaRPr lang="zh-TW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u="none" strike="noStrike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格式</a:t>
                      </a:r>
                      <a:endParaRPr lang="zh-TW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5683726"/>
                  </a:ext>
                </a:extLst>
              </a:tr>
              <a:tr h="206928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 err="1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ccba</a:t>
                      </a:r>
                      <a:r>
                        <a:rPr lang="zh-TW" altLang="en-US" sz="1100" b="1" u="none" strike="noStrike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100" b="1" u="none" strike="noStrike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100" b="1" u="none" strike="noStrike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月</a:t>
                      </a:r>
                      <a:r>
                        <a:rPr lang="en-US" altLang="zh-TW" sz="1100" b="1" u="none" strike="noStrike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</a:p>
                    <a:p>
                      <a:pPr algn="ctr" fontAlgn="ctr"/>
                      <a:endParaRPr lang="en-US" sz="1100" b="1" u="none" strike="noStrike" dirty="0">
                        <a:solidFill>
                          <a:schemeClr val="bg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algn="ctr" fontAlgn="ctr"/>
                      <a:r>
                        <a:rPr lang="en-US" sz="1000" u="none" strike="noStrike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000" dirty="0">
                          <a:solidFill>
                            <a:schemeClr val="bg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額度資料</a:t>
                      </a:r>
                      <a:r>
                        <a:rPr lang="en-US" sz="1000" u="none" strike="noStrike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0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樣本數</a:t>
                      </a:r>
                      <a:r>
                        <a:rPr lang="en-US" altLang="zh-TW" sz="10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:59,075</a:t>
                      </a:r>
                      <a:endParaRPr lang="zh-TW" altLang="en-US" sz="1000" u="none" strike="noStrike" kern="1200" dirty="0">
                        <a:solidFill>
                          <a:schemeClr val="bg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cust_id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顧客編號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8644122"/>
                  </a:ext>
                </a:extLst>
              </a:tr>
              <a:tr h="206928">
                <a:tc vMerge="1"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lupay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上月繳款總額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數值型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8416346"/>
                  </a:ext>
                </a:extLst>
              </a:tr>
              <a:tr h="206928">
                <a:tc vMerge="1"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byymm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帳務年月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5786120"/>
                  </a:ext>
                </a:extLst>
              </a:tr>
              <a:tr h="206928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cycam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信用額度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數值型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730020"/>
                  </a:ext>
                </a:extLst>
              </a:tr>
              <a:tr h="206928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usgam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已使用額度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數值型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842873"/>
                  </a:ext>
                </a:extLst>
              </a:tr>
              <a:tr h="206928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clamt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本月分期預借現金金額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數值型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1526162"/>
                  </a:ext>
                </a:extLst>
              </a:tr>
              <a:tr h="206928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csamt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本月預借現金金額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數值型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8523192"/>
                  </a:ext>
                </a:extLst>
              </a:tr>
              <a:tr h="206928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inamt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本月分期消費金額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數值型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846761"/>
                  </a:ext>
                </a:extLst>
              </a:tr>
              <a:tr h="206928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cucsm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本月消費金額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數值型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056050"/>
                  </a:ext>
                </a:extLst>
              </a:tr>
              <a:tr h="206928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</a:rPr>
                        <a:t>　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cucah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本月借現金額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數值型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7661798"/>
                  </a:ext>
                </a:extLst>
              </a:tr>
              <a:tr h="206928">
                <a:tc rowSpan="5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cdtx</a:t>
                      </a:r>
                      <a:r>
                        <a:rPr lang="zh-TW" altLang="en-US" sz="11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 </a:t>
                      </a:r>
                      <a:r>
                        <a:rPr lang="en-US" altLang="zh-TW" sz="11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(</a:t>
                      </a:r>
                      <a:r>
                        <a:rPr lang="zh-TW" altLang="en-US" sz="11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時</a:t>
                      </a:r>
                      <a:r>
                        <a:rPr lang="en-US" altLang="zh-TW" sz="11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b="1" u="none" strike="noStrike" kern="1200" dirty="0">
                        <a:solidFill>
                          <a:schemeClr val="bg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(</a:t>
                      </a:r>
                      <a:r>
                        <a:rPr lang="zh-TW" altLang="en-US" sz="10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信用卡交易資料</a:t>
                      </a:r>
                      <a:r>
                        <a:rPr lang="en-US" altLang="zh-TW" sz="10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0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樣本數</a:t>
                      </a:r>
                      <a:r>
                        <a:rPr lang="en-US" altLang="zh-TW" sz="10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:1,043,014</a:t>
                      </a:r>
                      <a:endParaRPr lang="zh-TW" altLang="en-US" sz="1000" u="none" strike="noStrike" kern="1200" dirty="0">
                        <a:solidFill>
                          <a:schemeClr val="bg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cust_id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顧客編號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2022804"/>
                  </a:ext>
                </a:extLst>
              </a:tr>
              <a:tr h="206928">
                <a:tc vMerge="1">
                  <a:txBody>
                    <a:bodyPr/>
                    <a:lstStyle/>
                    <a:p>
                      <a:pPr algn="l" fontAlgn="ctr"/>
                      <a:endParaRPr lang="en-US" altLang="zh-TW" sz="1400" b="0" i="0" u="none" strike="noStrike" dirty="0">
                        <a:solidFill>
                          <a:srgbClr val="80808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date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消費日期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5361948"/>
                  </a:ext>
                </a:extLst>
              </a:tr>
              <a:tr h="206928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country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消費地國別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070008"/>
                  </a:ext>
                </a:extLst>
              </a:tr>
              <a:tr h="206928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</a:rPr>
                        <a:t>　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cur_type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消費地幣別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7983597"/>
                  </a:ext>
                </a:extLst>
              </a:tr>
              <a:tr h="206928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</a:rPr>
                        <a:t>　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amt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交易金額</a:t>
                      </a:r>
                      <a:r>
                        <a:rPr lang="en-US" altLang="zh-TW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</a:t>
                      </a:r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台幣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數值型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9953711"/>
                  </a:ext>
                </a:extLst>
              </a:tr>
              <a:tr h="206928">
                <a:tc rowSpan="8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custinfo</a:t>
                      </a:r>
                      <a:r>
                        <a:rPr lang="zh-TW" altLang="en-US" sz="11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 </a:t>
                      </a:r>
                      <a:r>
                        <a:rPr lang="en-US" altLang="zh-TW" sz="11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(</a:t>
                      </a:r>
                      <a:r>
                        <a:rPr lang="zh-TW" altLang="en-US" sz="11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日</a:t>
                      </a:r>
                      <a:r>
                        <a:rPr lang="en-US" altLang="zh-TW" sz="11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b="1" u="none" strike="noStrike" kern="1200" dirty="0">
                        <a:solidFill>
                          <a:schemeClr val="bg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(</a:t>
                      </a:r>
                      <a:r>
                        <a:rPr lang="zh-TW" altLang="en-US" sz="10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客戶基本資料</a:t>
                      </a:r>
                      <a:r>
                        <a:rPr lang="en-US" sz="10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0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樣本數</a:t>
                      </a:r>
                      <a:r>
                        <a:rPr lang="en-US" altLang="zh-TW" sz="10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:25,751</a:t>
                      </a:r>
                      <a:endParaRPr lang="zh-TW" altLang="en-US" sz="1000" u="none" strike="noStrike" kern="1200" dirty="0">
                        <a:solidFill>
                          <a:schemeClr val="bg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alert_key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alert</a:t>
                      </a:r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主鍵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604364"/>
                  </a:ext>
                </a:extLst>
              </a:tr>
              <a:tr h="206928">
                <a:tc vMerge="1"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date</a:t>
                      </a: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alert</a:t>
                      </a:r>
                      <a:r>
                        <a:rPr lang="zh-TW" alt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主鍵發生日期</a:t>
                      </a: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6078204"/>
                  </a:ext>
                </a:extLst>
              </a:tr>
              <a:tr h="206928">
                <a:tc vMerge="1"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100" u="none" strike="noStrike" kern="1200" dirty="0" err="1">
                          <a:solidFill>
                            <a:srgbClr val="FF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sar_flag</a:t>
                      </a:r>
                      <a:endParaRPr lang="en-US" sz="1100" u="none" strike="noStrike" kern="1200" dirty="0">
                        <a:solidFill>
                          <a:srgbClr val="FF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altLang="zh-TW" sz="1100" u="none" strike="noStrike" kern="1200" dirty="0">
                          <a:solidFill>
                            <a:srgbClr val="FF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alert</a:t>
                      </a:r>
                      <a:r>
                        <a:rPr lang="zh-TW" altLang="en-US" sz="1100" u="none" strike="noStrike" kern="1200" dirty="0">
                          <a:solidFill>
                            <a:srgbClr val="FF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主鍵報</a:t>
                      </a:r>
                      <a:r>
                        <a:rPr lang="en-US" altLang="zh-TW" sz="1100" u="none" strike="noStrike" kern="1200" dirty="0">
                          <a:solidFill>
                            <a:srgbClr val="FF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SAR</a:t>
                      </a:r>
                      <a:r>
                        <a:rPr lang="zh-TW" altLang="en-US" sz="1100" u="none" strike="noStrike" kern="1200" dirty="0">
                          <a:solidFill>
                            <a:srgbClr val="FF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與否</a:t>
                      </a: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100" u="none" strike="noStrike" dirty="0">
                          <a:solidFill>
                            <a:srgbClr val="FF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類別型</a:t>
                      </a:r>
                      <a:endParaRPr lang="zh-TW" alt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1999925"/>
                  </a:ext>
                </a:extLst>
              </a:tr>
              <a:tr h="206928">
                <a:tc vMerge="1">
                  <a:txBody>
                    <a:bodyPr/>
                    <a:lstStyle/>
                    <a:p>
                      <a:pPr algn="l" fontAlgn="ctr"/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cust_id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顧客編號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2643381"/>
                  </a:ext>
                </a:extLst>
              </a:tr>
              <a:tr h="206928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risk_rank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風險等級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0231775"/>
                  </a:ext>
                </a:extLst>
              </a:tr>
              <a:tr h="206928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occupation_code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職業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184026"/>
                  </a:ext>
                </a:extLst>
              </a:tr>
              <a:tr h="206928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total_asset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行內總資產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數值型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5882833"/>
                  </a:ext>
                </a:extLst>
              </a:tr>
              <a:tr h="206928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</a:rPr>
                        <a:t>　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AGE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年齡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6627835"/>
                  </a:ext>
                </a:extLst>
              </a:tr>
            </a:tbl>
          </a:graphicData>
        </a:graphic>
      </p:graphicFrame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93917ED7-9BA7-7DAE-C2D7-B6C147E324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0032634"/>
              </p:ext>
            </p:extLst>
          </p:nvPr>
        </p:nvGraphicFramePr>
        <p:xfrm>
          <a:off x="4572000" y="1434517"/>
          <a:ext cx="4400618" cy="359889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04412">
                  <a:extLst>
                    <a:ext uri="{9D8B030D-6E8A-4147-A177-3AD203B41FA5}">
                      <a16:colId xmlns:a16="http://schemas.microsoft.com/office/drawing/2014/main" val="1998600622"/>
                    </a:ext>
                  </a:extLst>
                </a:gridCol>
                <a:gridCol w="1308683">
                  <a:extLst>
                    <a:ext uri="{9D8B030D-6E8A-4147-A177-3AD203B41FA5}">
                      <a16:colId xmlns:a16="http://schemas.microsoft.com/office/drawing/2014/main" val="144751722"/>
                    </a:ext>
                  </a:extLst>
                </a:gridCol>
                <a:gridCol w="1409350">
                  <a:extLst>
                    <a:ext uri="{9D8B030D-6E8A-4147-A177-3AD203B41FA5}">
                      <a16:colId xmlns:a16="http://schemas.microsoft.com/office/drawing/2014/main" val="4110129697"/>
                    </a:ext>
                  </a:extLst>
                </a:gridCol>
                <a:gridCol w="478173">
                  <a:extLst>
                    <a:ext uri="{9D8B030D-6E8A-4147-A177-3AD203B41FA5}">
                      <a16:colId xmlns:a16="http://schemas.microsoft.com/office/drawing/2014/main" val="532679505"/>
                    </a:ext>
                  </a:extLst>
                </a:gridCol>
              </a:tblGrid>
              <a:tr h="33802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zh-TW" alt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資料源</a:t>
                      </a: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u="none" strike="noStrike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欄位名稱</a:t>
                      </a:r>
                      <a:endParaRPr lang="zh-TW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u="none" strike="noStrike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中文說明</a:t>
                      </a:r>
                      <a:endParaRPr lang="zh-TW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1" u="none" strike="noStrike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格式</a:t>
                      </a:r>
                      <a:endParaRPr lang="zh-TW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5683726"/>
                  </a:ext>
                </a:extLst>
              </a:tr>
              <a:tr h="203804">
                <a:tc rowSpan="12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 err="1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dp</a:t>
                      </a:r>
                      <a:r>
                        <a:rPr lang="zh-TW" altLang="en-US" sz="11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 </a:t>
                      </a:r>
                      <a:r>
                        <a:rPr lang="en-US" altLang="zh-TW" sz="11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(</a:t>
                      </a:r>
                      <a:r>
                        <a:rPr lang="zh-TW" altLang="en-US" sz="11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日</a:t>
                      </a:r>
                      <a:r>
                        <a:rPr lang="en-US" altLang="zh-TW" sz="11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u="none" strike="noStrike" kern="1200" dirty="0">
                        <a:solidFill>
                          <a:schemeClr val="bg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(</a:t>
                      </a:r>
                      <a:r>
                        <a:rPr lang="zh-TW" altLang="en-US" sz="10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借貸資料</a:t>
                      </a:r>
                      <a:r>
                        <a:rPr lang="en-US" altLang="zh-TW" sz="10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0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樣本數</a:t>
                      </a:r>
                      <a:r>
                        <a:rPr lang="en-US" altLang="zh-TW" sz="10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:1,969,818</a:t>
                      </a:r>
                      <a:endParaRPr lang="zh-TW" altLang="en-US" sz="1000" u="none" strike="noStrike" kern="1200" dirty="0">
                        <a:solidFill>
                          <a:schemeClr val="bg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cust_id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顧客編號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　</a:t>
                      </a:r>
                      <a:r>
                        <a:rPr lang="en-US" altLang="zh-TW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4248861"/>
                  </a:ext>
                </a:extLst>
              </a:tr>
              <a:tr h="203804">
                <a:tc vMerge="1">
                  <a:txBody>
                    <a:bodyPr/>
                    <a:lstStyle/>
                    <a:p>
                      <a:pPr algn="l" fontAlgn="ctr"/>
                      <a:endParaRPr lang="en-US" altLang="zh-TW" sz="1400" b="0" i="0" u="none" strike="noStrike" dirty="0">
                        <a:solidFill>
                          <a:srgbClr val="80808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debit_credit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借貸別</a:t>
                      </a:r>
                      <a:endParaRPr lang="zh-TW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2506148"/>
                  </a:ext>
                </a:extLst>
              </a:tr>
              <a:tr h="203804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tx_date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交易日期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713790"/>
                  </a:ext>
                </a:extLst>
              </a:tr>
              <a:tr h="203804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tx_time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交易時間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077647"/>
                  </a:ext>
                </a:extLst>
              </a:tr>
              <a:tr h="203804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tx_type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交易類別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642927"/>
                  </a:ext>
                </a:extLst>
              </a:tr>
              <a:tr h="203804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tx_amt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交易金額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數值型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4925121"/>
                  </a:ext>
                </a:extLst>
              </a:tr>
              <a:tr h="203804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exchg_rate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匯率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數值型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1151649"/>
                  </a:ext>
                </a:extLst>
              </a:tr>
              <a:tr h="203804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info_asset_code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資訊資產代號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5997016"/>
                  </a:ext>
                </a:extLst>
              </a:tr>
              <a:tr h="203804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fiscTxId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交易代碼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32710"/>
                  </a:ext>
                </a:extLst>
              </a:tr>
              <a:tr h="203804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txbranch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分行代碼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8815529"/>
                  </a:ext>
                </a:extLst>
              </a:tr>
              <a:tr h="203804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cross_bank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是否為跨行交易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7052718"/>
                  </a:ext>
                </a:extLst>
              </a:tr>
              <a:tr h="203804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</a:rPr>
                        <a:t>　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ATM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是否為實體</a:t>
                      </a:r>
                      <a:r>
                        <a:rPr lang="en-US" altLang="zh-TW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ATM</a:t>
                      </a:r>
                      <a:r>
                        <a:rPr lang="zh-TW" alt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交易</a:t>
                      </a:r>
                      <a:endParaRPr lang="zh-TW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5712124"/>
                  </a:ext>
                </a:extLst>
              </a:tr>
              <a:tr h="203804">
                <a:tc rowSpan="4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remit</a:t>
                      </a:r>
                      <a:r>
                        <a:rPr lang="zh-TW" altLang="en-US" sz="11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 </a:t>
                      </a:r>
                      <a:r>
                        <a:rPr lang="en-US" altLang="zh-TW" sz="11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(</a:t>
                      </a:r>
                      <a:r>
                        <a:rPr lang="zh-TW" altLang="en-US" sz="11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日</a:t>
                      </a:r>
                      <a:r>
                        <a:rPr lang="en-US" altLang="zh-TW" sz="11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)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TW" sz="1100" u="none" strike="noStrike" dirty="0">
                        <a:solidFill>
                          <a:schemeClr val="bg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000" u="none" strike="noStrike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000" u="none" strike="noStrike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外匯資料</a:t>
                      </a:r>
                      <a:r>
                        <a:rPr lang="en-US" altLang="zh-TW" sz="1000" u="none" strike="noStrike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0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樣本數</a:t>
                      </a:r>
                      <a:r>
                        <a:rPr lang="en-US" altLang="zh-TW" sz="1000" u="none" strike="noStrike" kern="1200" dirty="0">
                          <a:solidFill>
                            <a:schemeClr val="bg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</a:rPr>
                        <a:t>:17,167</a:t>
                      </a:r>
                      <a:endParaRPr lang="zh-TW" altLang="en-US" sz="1000" u="none" strike="noStrike" kern="1200" dirty="0">
                        <a:solidFill>
                          <a:schemeClr val="bg1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+mn-cs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cust_id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顧客編號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2667363"/>
                  </a:ext>
                </a:extLst>
              </a:tr>
              <a:tr h="203804">
                <a:tc vMerge="1">
                  <a:txBody>
                    <a:bodyPr/>
                    <a:lstStyle/>
                    <a:p>
                      <a:pPr algn="l" fontAlgn="ctr"/>
                      <a:endParaRPr lang="en-US" altLang="zh-TW" sz="1400" b="0" i="0" u="none" strike="noStrike" dirty="0">
                        <a:solidFill>
                          <a:srgbClr val="80808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trans_date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外匯交易日</a:t>
                      </a:r>
                      <a:r>
                        <a:rPr lang="en-US" altLang="zh-TW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帳務日</a:t>
                      </a:r>
                      <a:r>
                        <a:rPr lang="en-US" altLang="zh-TW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endParaRPr lang="en-US" altLang="zh-TW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9632082"/>
                  </a:ext>
                </a:extLst>
              </a:tr>
              <a:tr h="203804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>
                          <a:effectLst/>
                        </a:rPr>
                        <a:t>　</a:t>
                      </a:r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trans_no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交易編號</a:t>
                      </a:r>
                      <a:endParaRPr lang="zh-TW" altLang="en-US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類別型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494901"/>
                  </a:ext>
                </a:extLst>
              </a:tr>
              <a:tr h="203804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TW" altLang="en-US" sz="1400" u="none" strike="noStrike" dirty="0">
                          <a:effectLst/>
                        </a:rPr>
                        <a:t>　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2406" marR="2406" marT="24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trade_amount_usd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交易金額</a:t>
                      </a:r>
                      <a:r>
                        <a:rPr lang="en-US" altLang="zh-TW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折合美金</a:t>
                      </a:r>
                      <a:r>
                        <a:rPr lang="en-US" altLang="zh-TW" sz="11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endParaRPr lang="en-US" altLang="zh-TW" sz="11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1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數值型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2406" marR="2406" marT="240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1045375"/>
                  </a:ext>
                </a:extLst>
              </a:tr>
            </a:tbl>
          </a:graphicData>
        </a:graphic>
      </p:graphicFrame>
      <p:sp>
        <p:nvSpPr>
          <p:cNvPr id="10" name="文字方塊 9">
            <a:extLst>
              <a:ext uri="{FF2B5EF4-FFF2-40B4-BE49-F238E27FC236}">
                <a16:creationId xmlns:a16="http://schemas.microsoft.com/office/drawing/2014/main" id="{D0AB1BF3-93F6-89ED-5582-D431041746A7}"/>
              </a:ext>
            </a:extLst>
          </p:cNvPr>
          <p:cNvSpPr txBox="1"/>
          <p:nvPr/>
        </p:nvSpPr>
        <p:spPr>
          <a:xfrm>
            <a:off x="4572000" y="5137448"/>
            <a:ext cx="340830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custinfo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表格中的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sar_flag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為預測目標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共有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份資料集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資料欄位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數值型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13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類別型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22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55875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8A62F7-9568-45A1-9FFF-07D07A6C6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評分方式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969E4E2-47D8-4E32-A938-25B75FC0F8FB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FEE1DBC-75AD-4004-95E7-D1383218276D}" type="slidenum">
              <a:rPr lang="en-US" altLang="zh-TW" smtClean="0"/>
              <a:pPr/>
              <a:t>5</a:t>
            </a:fld>
            <a:endParaRPr lang="zh-TW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36E195D-3ADA-8617-A5D0-A5E427BE9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6520" y="1587049"/>
            <a:ext cx="5670957" cy="298267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30CE450A-5D92-3EA5-D24B-154E3EC88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831" y="4832035"/>
            <a:ext cx="4622334" cy="87783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87894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8A62F7-9568-45A1-9FFF-07D07A6C6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資料分佈</a:t>
            </a:r>
            <a:r>
              <a:rPr lang="en-US" altLang="zh-TW" dirty="0"/>
              <a:t>(1)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969E4E2-47D8-4E32-A938-25B75FC0F8FB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FEE1DBC-75AD-4004-95E7-D1383218276D}" type="slidenum">
              <a:rPr lang="en-US" altLang="zh-TW" smtClean="0"/>
              <a:pPr/>
              <a:t>6</a:t>
            </a:fld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0DEA7CC-BB53-D186-6020-C6A1EC374829}"/>
              </a:ext>
            </a:extLst>
          </p:cNvPr>
          <p:cNvSpPr txBox="1"/>
          <p:nvPr/>
        </p:nvSpPr>
        <p:spPr>
          <a:xfrm>
            <a:off x="348502" y="809245"/>
            <a:ext cx="1350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custinfo</a:t>
            </a: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CEDDF459-2CE4-1763-762D-EE9F326876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378" r="50539"/>
          <a:stretch/>
        </p:blipFill>
        <p:spPr>
          <a:xfrm>
            <a:off x="348502" y="4726920"/>
            <a:ext cx="5394209" cy="156296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AB538867-85F0-89C2-54A6-220D87F95D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502" y="1230132"/>
            <a:ext cx="2022167" cy="156296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108A0ED6-6318-D125-C824-4DB42D9E6E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539" b="49378"/>
          <a:stretch/>
        </p:blipFill>
        <p:spPr>
          <a:xfrm>
            <a:off x="348502" y="2968039"/>
            <a:ext cx="5394208" cy="156296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A99614FF-4BA3-5619-834E-06B206E0C1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638" b="49224"/>
          <a:stretch/>
        </p:blipFill>
        <p:spPr>
          <a:xfrm>
            <a:off x="2642532" y="1230131"/>
            <a:ext cx="5367061" cy="156296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3B9CFC88-E4CA-071E-EC37-9C6B1BB03C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5740" y="3338267"/>
            <a:ext cx="2882985" cy="250074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27640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8A62F7-9568-45A1-9FFF-07D07A6C6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資料分佈</a:t>
            </a:r>
            <a:r>
              <a:rPr lang="en-US" altLang="zh-TW" dirty="0"/>
              <a:t>(2)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969E4E2-47D8-4E32-A938-25B75FC0F8FB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FEE1DBC-75AD-4004-95E7-D1383218276D}" type="slidenum">
              <a:rPr lang="en-US" altLang="zh-TW" smtClean="0"/>
              <a:pPr/>
              <a:t>7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9DA6039-FA5E-1FE2-6AA7-3BDCE1E3B8ED}"/>
              </a:ext>
            </a:extLst>
          </p:cNvPr>
          <p:cNvSpPr txBox="1"/>
          <p:nvPr/>
        </p:nvSpPr>
        <p:spPr>
          <a:xfrm>
            <a:off x="348502" y="809245"/>
            <a:ext cx="1350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ccba</a:t>
            </a: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28C5A18-15F5-C378-3806-F8BF394CA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75" y="1200912"/>
            <a:ext cx="4885762" cy="216487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8CC5B9B3-17E7-F6A2-15D4-8FEF9CE9F635}"/>
              </a:ext>
            </a:extLst>
          </p:cNvPr>
          <p:cNvSpPr txBox="1"/>
          <p:nvPr/>
        </p:nvSpPr>
        <p:spPr>
          <a:xfrm>
            <a:off x="348502" y="3408645"/>
            <a:ext cx="1350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cdtx</a:t>
            </a:r>
            <a:endParaRPr lang="en-US" altLang="zh-TW" dirty="0">
              <a:solidFill>
                <a:srgbClr val="00233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3C4C6A06-32B7-B84D-F9E0-F9DD487547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175" y="3759279"/>
            <a:ext cx="5010325" cy="216899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CF7EE888-5DB6-B70E-FA3D-D12F397595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2973" y="3759279"/>
            <a:ext cx="1683047" cy="216899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48500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8A62F7-9568-45A1-9FFF-07D07A6C6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資料分佈</a:t>
            </a:r>
            <a:r>
              <a:rPr lang="en-US" altLang="zh-TW" dirty="0"/>
              <a:t>(3)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969E4E2-47D8-4E32-A938-25B75FC0F8FB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FEE1DBC-75AD-4004-95E7-D1383218276D}" type="slidenum">
              <a:rPr lang="en-US" altLang="zh-TW" smtClean="0"/>
              <a:pPr/>
              <a:t>8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9DA6039-FA5E-1FE2-6AA7-3BDCE1E3B8ED}"/>
              </a:ext>
            </a:extLst>
          </p:cNvPr>
          <p:cNvSpPr txBox="1"/>
          <p:nvPr/>
        </p:nvSpPr>
        <p:spPr>
          <a:xfrm>
            <a:off x="348502" y="809245"/>
            <a:ext cx="1350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remit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D369584-E55B-4E9D-FDBF-CC3E21C107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024" y="1211566"/>
            <a:ext cx="2741386" cy="211886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2CF3B39C-7E2A-AAF4-C1DC-D5B9543F28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840" y="3560776"/>
            <a:ext cx="1925303" cy="248797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46626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8A62F7-9568-45A1-9FFF-07D07A6C6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Target Analysis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969E4E2-47D8-4E32-A938-25B75FC0F8FB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FEE1DBC-75AD-4004-95E7-D1383218276D}" type="slidenum">
              <a:rPr lang="en-US" altLang="zh-TW" smtClean="0"/>
              <a:pPr/>
              <a:t>9</a:t>
            </a:fld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7F8D552-37CE-4C8D-7916-EA9EFFFD6E51}"/>
              </a:ext>
            </a:extLst>
          </p:cNvPr>
          <p:cNvSpPr txBox="1"/>
          <p:nvPr/>
        </p:nvSpPr>
        <p:spPr>
          <a:xfrm>
            <a:off x="393921" y="1120676"/>
            <a:ext cx="8356158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b="0" i="0" dirty="0" err="1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custinfo</a:t>
            </a:r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中的樣本數</a:t>
            </a:r>
          </a:p>
          <a:p>
            <a:pPr lvl="1"/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資料總數</a:t>
            </a:r>
            <a:r>
              <a:rPr lang="en-US" altLang="zh-TW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: 25751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有</a:t>
            </a:r>
            <a:r>
              <a:rPr lang="en-US" altLang="zh-TW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target</a:t>
            </a:r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的資料</a:t>
            </a:r>
            <a:r>
              <a:rPr lang="en-US" altLang="zh-TW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: 23906 </a:t>
            </a:r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筆</a:t>
            </a:r>
            <a:endParaRPr lang="en-US" altLang="zh-TW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無</a:t>
            </a:r>
            <a:r>
              <a:rPr lang="en-US" altLang="zh-TW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target</a:t>
            </a:r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的資料</a:t>
            </a:r>
            <a:r>
              <a:rPr lang="en-US" altLang="zh-TW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: 1845</a:t>
            </a:r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筆</a:t>
            </a:r>
            <a:endParaRPr lang="en-US" altLang="zh-TW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>
                <a:solidFill>
                  <a:srgbClr val="00233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</a:t>
            </a:r>
            <a:r>
              <a:rPr lang="en-US" altLang="zh-TW" b="0" i="0" dirty="0" err="1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ar_flag</a:t>
            </a:r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於訓練資料</a:t>
            </a:r>
            <a:r>
              <a:rPr lang="en-US" altLang="zh-TW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有</a:t>
            </a:r>
            <a:r>
              <a:rPr lang="en-US" altLang="zh-TW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target</a:t>
            </a:r>
            <a:r>
              <a:rPr lang="zh-TW" altLang="en-US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的資料</a:t>
            </a:r>
            <a:r>
              <a:rPr lang="en-US" altLang="zh-TW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b="0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的分布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b="0" i="0" dirty="0">
              <a:solidFill>
                <a:srgbClr val="002339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i="0" dirty="0">
                <a:solidFill>
                  <a:srgbClr val="002339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有資料不平衡的問題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C5EACBA-775F-5F6E-8835-54134D613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270" y="2902324"/>
            <a:ext cx="2740939" cy="219846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70575339"/>
      </p:ext>
    </p:extLst>
  </p:cSld>
  <p:clrMapOvr>
    <a:masterClrMapping/>
  </p:clrMapOvr>
</p:sld>
</file>

<file path=ppt/theme/theme1.xml><?xml version="1.0" encoding="utf-8"?>
<a:theme xmlns:a="http://schemas.openxmlformats.org/drawingml/2006/main" name="標準デザイン">
  <a:themeElements>
    <a:clrScheme name="氣流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簡報3" id="{3C4B7EB5-9D37-49DB-A21D-2478E7CF1E46}" vid="{047C3E20-5305-464B-BB3E-4EA4F2A0E60F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2021. MUSESAI範本</Template>
  <TotalTime>20636</TotalTime>
  <Words>1569</Words>
  <Application>Microsoft Office PowerPoint</Application>
  <PresentationFormat>如螢幕大小 (4:3)</PresentationFormat>
  <Paragraphs>452</Paragraphs>
  <Slides>22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31" baseType="lpstr">
      <vt:lpstr>Arial</vt:lpstr>
      <vt:lpstr>Wingdings</vt:lpstr>
      <vt:lpstr>Open Sans</vt:lpstr>
      <vt:lpstr>Calibri</vt:lpstr>
      <vt:lpstr>Google Sans</vt:lpstr>
      <vt:lpstr>Meiryo UI</vt:lpstr>
      <vt:lpstr>Cambria Math</vt:lpstr>
      <vt:lpstr>微軟正黑體</vt:lpstr>
      <vt:lpstr>標準デザイン</vt:lpstr>
      <vt:lpstr>PowerPoint 簡報</vt:lpstr>
      <vt:lpstr>背景說明</vt:lpstr>
      <vt:lpstr>競賽日程</vt:lpstr>
      <vt:lpstr>資料說明</vt:lpstr>
      <vt:lpstr>評分方式</vt:lpstr>
      <vt:lpstr>資料分佈(1)</vt:lpstr>
      <vt:lpstr>資料分佈(2)</vt:lpstr>
      <vt:lpstr>資料分佈(3)</vt:lpstr>
      <vt:lpstr>Target Analysis</vt:lpstr>
      <vt:lpstr>洗錢的特殊行為</vt:lpstr>
      <vt:lpstr>Embedding (1)</vt:lpstr>
      <vt:lpstr>Embedding (2)</vt:lpstr>
      <vt:lpstr>合併為二維資料(1)</vt:lpstr>
      <vt:lpstr>合併為二維資料(2)</vt:lpstr>
      <vt:lpstr>合併為二維資料(3)</vt:lpstr>
      <vt:lpstr>以評分推估答案</vt:lpstr>
      <vt:lpstr>一般ML方法 – case 1 (1)</vt:lpstr>
      <vt:lpstr>一般ML方法 – case 1 (2)</vt:lpstr>
      <vt:lpstr>一般ML方法 – case 2</vt:lpstr>
      <vt:lpstr>一般ML方法 – case 3</vt:lpstr>
      <vt:lpstr>一般ML方法 – case 4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NelsonYen</dc:creator>
  <cp:lastModifiedBy>科智G5</cp:lastModifiedBy>
  <cp:revision>280</cp:revision>
  <dcterms:created xsi:type="dcterms:W3CDTF">2021-04-27T08:55:18Z</dcterms:created>
  <dcterms:modified xsi:type="dcterms:W3CDTF">2022-12-15T02:02:52Z</dcterms:modified>
</cp:coreProperties>
</file>